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63" r:id="rId3"/>
    <p:sldId id="294" r:id="rId4"/>
    <p:sldId id="299" r:id="rId5"/>
    <p:sldId id="300" r:id="rId6"/>
    <p:sldId id="304" r:id="rId7"/>
    <p:sldId id="305" r:id="rId8"/>
    <p:sldId id="306" r:id="rId9"/>
    <p:sldId id="337" r:id="rId10"/>
    <p:sldId id="307" r:id="rId11"/>
    <p:sldId id="308" r:id="rId12"/>
    <p:sldId id="309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33" r:id="rId22"/>
    <p:sldId id="338" r:id="rId23"/>
    <p:sldId id="319" r:id="rId24"/>
    <p:sldId id="321" r:id="rId25"/>
    <p:sldId id="322" r:id="rId26"/>
    <p:sldId id="323" r:id="rId27"/>
    <p:sldId id="324" r:id="rId28"/>
    <p:sldId id="336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5" r:id="rId37"/>
    <p:sldId id="266" r:id="rId38"/>
    <p:sldId id="298" r:id="rId39"/>
    <p:sldId id="268" r:id="rId40"/>
    <p:sldId id="344" r:id="rId41"/>
    <p:sldId id="271" r:id="rId42"/>
    <p:sldId id="273" r:id="rId43"/>
    <p:sldId id="296" r:id="rId44"/>
    <p:sldId id="277" r:id="rId45"/>
    <p:sldId id="278" r:id="rId46"/>
    <p:sldId id="281" r:id="rId47"/>
    <p:sldId id="282" r:id="rId48"/>
    <p:sldId id="284" r:id="rId49"/>
    <p:sldId id="339" r:id="rId50"/>
    <p:sldId id="345" r:id="rId51"/>
    <p:sldId id="346" r:id="rId52"/>
    <p:sldId id="341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274CE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60"/>
  </p:normalViewPr>
  <p:slideViewPr>
    <p:cSldViewPr>
      <p:cViewPr varScale="1">
        <p:scale>
          <a:sx n="70" d="100"/>
          <a:sy n="70" d="100"/>
        </p:scale>
        <p:origin x="138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85465-52B2-4D52-80EC-05344EFE449D}" type="datetimeFigureOut">
              <a:rPr lang="it-IT" smtClean="0"/>
              <a:pPr/>
              <a:t>01/12/2015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383EF-CBAB-4E95-A58D-197879C3783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16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83EF-CBAB-4E95-A58D-197879C3783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039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38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685817" indent="-263776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055103" indent="-211021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477145" indent="-211021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1899186" indent="-211021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321227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743269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165310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587351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/>
            <a:fld id="{A34C3A59-7A75-4EC9-9677-AE2EE56A042D}" type="slidenum">
              <a:rPr lang="it-IT" sz="1100">
                <a:latin typeface="Times" pitchFamily="18" charset="0"/>
              </a:rPr>
              <a:pPr eaLnBrk="1" hangingPunct="1"/>
              <a:t>31</a:t>
            </a:fld>
            <a:endParaRPr lang="it-IT" sz="11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8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67913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6056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321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685817" indent="-263776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055103" indent="-211021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477145" indent="-211021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1899186" indent="-211021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321227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743269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165310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587351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/>
            <a:fld id="{5216AADD-5C58-4A39-AD2E-67ADEE0CD0C6}" type="slidenum">
              <a:rPr lang="it-IT" sz="1100">
                <a:latin typeface="Times" pitchFamily="18" charset="0"/>
              </a:rPr>
              <a:pPr eaLnBrk="1" hangingPunct="1"/>
              <a:t>8</a:t>
            </a:fld>
            <a:endParaRPr lang="it-IT" sz="11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3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321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685817" indent="-263776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055103" indent="-211021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477145" indent="-211021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1899186" indent="-211021" defTabSz="874857" eaLnBrk="0" hangingPunct="0"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321227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743269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165310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587351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/>
            <a:fld id="{5216AADD-5C58-4A39-AD2E-67ADEE0CD0C6}" type="slidenum">
              <a:rPr lang="it-IT" sz="1100">
                <a:latin typeface="Times" pitchFamily="18" charset="0"/>
              </a:rPr>
              <a:pPr eaLnBrk="1" hangingPunct="1"/>
              <a:t>9</a:t>
            </a:fld>
            <a:endParaRPr lang="it-IT" sz="11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9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30502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77544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59518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383EF-CBAB-4E95-A58D-197879C3783F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35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8481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6750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7E0049-CA54-4BF0-B2DF-E1D434B32D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7E0049-CA54-4BF0-B2DF-E1D434B32DF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01008"/>
          </a:xfrm>
        </p:spPr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7" name="Segnaposto data 3"/>
          <p:cNvSpPr txBox="1">
            <a:spLocks/>
          </p:cNvSpPr>
          <p:nvPr userDrawn="1"/>
        </p:nvSpPr>
        <p:spPr>
          <a:xfrm>
            <a:off x="601286" y="6577545"/>
            <a:ext cx="8542714" cy="248493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dirty="0" smtClean="0"/>
              <a:t>						 </a:t>
            </a:r>
            <a:endParaRPr lang="it-IT" sz="1050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457270" y="0"/>
            <a:ext cx="1440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data 3"/>
          <p:cNvSpPr txBox="1">
            <a:spLocks/>
          </p:cNvSpPr>
          <p:nvPr userDrawn="1"/>
        </p:nvSpPr>
        <p:spPr>
          <a:xfrm>
            <a:off x="5004048" y="1284269"/>
            <a:ext cx="4139952" cy="236306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it-IT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Aiutare i propri figli a scegliere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06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97" y="0"/>
            <a:ext cx="2812852" cy="11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/>
          </p:cNvSpPr>
          <p:nvPr userDrawn="1"/>
        </p:nvSpPr>
        <p:spPr bwMode="auto">
          <a:xfrm>
            <a:off x="0" y="867296"/>
            <a:ext cx="9144000" cy="125016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it-IT" sz="800" b="1">
              <a:solidFill>
                <a:schemeClr val="bg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1" y="238869"/>
            <a:ext cx="420812" cy="4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976685" y="238869"/>
            <a:ext cx="682005" cy="411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b="1" dirty="0">
                <a:latin typeface="Verdana-Bold" charset="0"/>
              </a:rPr>
              <a:t>UFFICIO XI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UFFICIO</a:t>
            </a:r>
          </a:p>
          <a:p>
            <a:pPr>
              <a:defRPr/>
            </a:pPr>
            <a:r>
              <a:rPr lang="it-IT" sz="600" b="1" dirty="0">
                <a:latin typeface="Verdana-Bold" charset="0"/>
              </a:rPr>
              <a:t>SCOLASTICO</a:t>
            </a:r>
          </a:p>
          <a:p>
            <a:pPr>
              <a:defRPr/>
            </a:pPr>
            <a:r>
              <a:rPr lang="it-IT" sz="600" b="1" dirty="0" err="1">
                <a:latin typeface="Verdana-Bold" charset="0"/>
              </a:rPr>
              <a:t>DI</a:t>
            </a:r>
            <a:r>
              <a:rPr lang="it-IT" sz="600" b="1" dirty="0">
                <a:latin typeface="Verdana-Bold" charset="0"/>
              </a:rPr>
              <a:t> TREVISO</a:t>
            </a:r>
            <a:r>
              <a:rPr lang="it-IT" sz="600" b="1" dirty="0">
                <a:latin typeface="Arial" pitchFamily="34" charset="0"/>
              </a:rPr>
              <a:t> </a:t>
            </a:r>
            <a:endParaRPr lang="it-IT" dirty="0"/>
          </a:p>
        </p:txBody>
      </p:sp>
      <p:pic>
        <p:nvPicPr>
          <p:cNvPr id="6" name="Immagine 4" descr="cortv%20colo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238869"/>
            <a:ext cx="401836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8167316" y="238869"/>
            <a:ext cx="760139" cy="3929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64270" tIns="32135" rIns="64270" bIns="32135"/>
          <a:lstStyle/>
          <a:p>
            <a:pPr>
              <a:defRPr/>
            </a:pPr>
            <a:r>
              <a:rPr lang="it-IT" sz="600" i="1">
                <a:latin typeface="Calibri" pitchFamily="34" charset="0"/>
              </a:rPr>
              <a:t>Coordinamento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Reti Orientamento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della Provincia</a:t>
            </a:r>
          </a:p>
          <a:p>
            <a:pPr>
              <a:defRPr/>
            </a:pPr>
            <a:r>
              <a:rPr lang="it-IT" sz="600" i="1">
                <a:latin typeface="Calibri" pitchFamily="34" charset="0"/>
              </a:rPr>
              <a:t>di Treviso</a:t>
            </a:r>
            <a:endParaRPr lang="it-IT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-11162" y="6619131"/>
            <a:ext cx="9144000" cy="252264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lIns="64270" tIns="0" rIns="64270" bIns="0" anchorCtr="1">
            <a:normAutofit fontScale="77500" lnSpcReduction="200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      </a:t>
            </a:r>
            <a:r>
              <a:rPr lang="it-IT" sz="1000" dirty="0">
                <a:solidFill>
                  <a:schemeClr val="tx1"/>
                </a:solidFill>
                <a:latin typeface="Trebuchet MS" pitchFamily="34" charset="0"/>
              </a:rPr>
              <a:t>Anno Scolastico 2011-12            </a:t>
            </a:r>
            <a:r>
              <a:rPr lang="it-IT" sz="25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endParaRPr lang="it-IT" sz="1300" dirty="0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405935"/>
            <a:ext cx="9144000" cy="213196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64270" tIns="32135" rIns="64270" bIns="3213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600" b="1" dirty="0" err="1">
                <a:solidFill>
                  <a:srgbClr val="99CCFF"/>
                </a:solidFill>
                <a:latin typeface="Trebuchet MS" pitchFamily="34" charset="0"/>
              </a:rPr>
              <a:t>Rc</a:t>
            </a:r>
            <a:r>
              <a:rPr lang="it-IT" sz="600" b="1" dirty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it-IT" sz="700" b="1" dirty="0">
                <a:solidFill>
                  <a:schemeClr val="bg1"/>
                </a:solidFill>
                <a:latin typeface="Trebuchet MS" pitchFamily="34" charset="0"/>
              </a:rPr>
              <a:t>				           Rete Orizzonti Montebelluna - </a:t>
            </a:r>
            <a:r>
              <a:rPr lang="it-IT" sz="700" b="1" dirty="0" err="1">
                <a:solidFill>
                  <a:schemeClr val="bg1"/>
                </a:solidFill>
                <a:latin typeface="Trebuchet MS" pitchFamily="34" charset="0"/>
              </a:rPr>
              <a:t>Valdobbiadene</a:t>
            </a:r>
            <a:endParaRPr lang="it-IT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20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7E0049-CA54-4BF0-B2DF-E1D434B32DF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file:///L:\RIFORMA\Riforma_SS_materiali\guida%20licei%20ok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L:\RIFORMA\Riforma_SS_materiali\guida%20licei%20ok3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61" y="3505962"/>
            <a:ext cx="2516491" cy="1961674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39752" y="6073561"/>
            <a:ext cx="6804248" cy="66606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it-IT" dirty="0" smtClean="0">
                <a:solidFill>
                  <a:srgbClr val="002060"/>
                </a:solidFill>
              </a:rPr>
              <a:t>San Polo– </a:t>
            </a:r>
            <a:r>
              <a:rPr lang="it-IT" dirty="0" smtClean="0">
                <a:solidFill>
                  <a:srgbClr val="002060"/>
                </a:solidFill>
              </a:rPr>
              <a:t>25 </a:t>
            </a:r>
            <a:r>
              <a:rPr lang="it-IT" dirty="0" smtClean="0">
                <a:solidFill>
                  <a:srgbClr val="002060"/>
                </a:solidFill>
              </a:rPr>
              <a:t>novembre 2015</a:t>
            </a:r>
          </a:p>
          <a:p>
            <a:pPr algn="r"/>
            <a:r>
              <a:rPr lang="it-IT" dirty="0" smtClean="0">
                <a:solidFill>
                  <a:srgbClr val="002060"/>
                </a:solidFill>
              </a:rPr>
              <a:t>Presentazione Paola </a:t>
            </a:r>
            <a:r>
              <a:rPr lang="it-IT" dirty="0" err="1" smtClean="0">
                <a:solidFill>
                  <a:srgbClr val="002060"/>
                </a:solidFill>
              </a:rPr>
              <a:t>Gardenal</a:t>
            </a:r>
            <a:r>
              <a:rPr lang="it-IT" dirty="0" smtClean="0">
                <a:solidFill>
                  <a:srgbClr val="002060"/>
                </a:solidFill>
              </a:rPr>
              <a:t> – DS  IC SAN POLO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093296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15816" y="1514003"/>
            <a:ext cx="5957355" cy="1828800"/>
          </a:xfrm>
        </p:spPr>
        <p:txBody>
          <a:bodyPr>
            <a:no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AIUTARE I PROPRI FIGLI 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A SCEGLIERE..</a:t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sz="1800" dirty="0">
              <a:solidFill>
                <a:srgbClr val="0070C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0049-CA54-4BF0-B2DF-E1D434B32DFD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AutoShape 2" descr="data:image/jpeg;base64,/9j/4AAQSkZJRgABAQAAAQABAAD/2wCEAAkGBhQSEBUUExQWFBUVFhoaGBgXGBwYGxYbGBgaGRcfHBgcIiceGBokHBccIDMgIycpLCwsGB8xNTEqNSYrLCkBCQoKDgwOGg8PGiwkHyQsKS4vLCwsLCwtLS0vLCwsKSkxKi0tLCwuKSopKikvKSwsKikpLCwpLCwsLCwsLCwsLP/AABEIASkAqgMBIgACEQEDEQH/xAAcAAEAAgIDAQAAAAAAAAAAAAAABgcEBQIDCAH/xABMEAACAQMCAwYDBAYIAwMNAAABAgMABBESIQUGMQcTIkFRYTJxgRRSkaEjQkNikrEVJDNygqLB0URT8GNz8QgWJTQ1g5Ojs8LS0+H/xAAaAQEAAwEBAQAAAAAAAAAAAAAAAwQFAgEG/8QAMhEAAgIBAwIDBgUEAwAAAAAAAAECAxEEEiExQQVRcRMiYZHB0TKBofDxFEKx4SNScv/aAAwDAQACEQMRAD8AvGlKUApSlAKUpQClKiHaaJhaRvBO8DJcQ5ZG0ko792wwdm+MHBB+HpXjeOTxvCyS+lVMebuKW65722uQOoliMTn/ABRtpz/hFSvkDnabiKyNJaNAqEqJBIHjkYHDBTgE4PmARtjOdq4hbGf4WRVX12/geSXUpSpCYUpSgFKUoBSlKAUpSgFKUoBSlKAUpXwmgPtKhF32wWCXkVokhmeSRULxANGjMdIy+d98fDnGam9AQvtB4vdQyW6QTLCk3eBm7sO2pFDKBqOkArq6g/DVc8ahVZEmnee9uSwEKyNqOs/CEjUBF39B5Zq0O0XgU1zbRm3QSTQTpKiFgobAZGGo7DwuT9BWFyNyK9vI11dsr3DLpRVJKQKcagCQNTnG7Y6DA2617ITnPGfdKV1NtliSliGOfsQGyil4hcrZANGyki6YfsApw4z01kgqvUdW3FXbw7h8cESRRKEjjUKqjoAK4wWEUTSyKio0pDSMNtRVQoLH2ArT3naFw+NipuomYfqxkyt/DGGOa7rqjWsImo08aVth3JFVd9pPMt/bXUC2LRnMTu8UoGG0uigg7EHx/eFOJdpM7ti0twi/825yM/3YUOr+Jl+VRpo5ZLh7ieYyyMgT4QiIoOcIgzjffJJNeTtSXBsabQWWSTnFqPyO+z7crmHa+4c4/fhJ0/g2R/nrd2Pb7wxzh2mh/wC8iJ9PuFv+hWlB9K1F1ZPfXC2UAXW4JkkZQwijBAZsHruQAPNiPQ1xG5t4wWrvC4Vxc9+EvNF0cD49DeQia3fvIySA2GXJU4OzAHr7VsKweB8IS1t4oIhhIkCr6nHmfcnc+5rOqyYgpSlAKUpQClKUApSlAKrHtqvpgtvCWaO0mcrNIhIJIHhjY9FR8n56farOrXcwcCivLaS3mGUkXB9Qeqke4IBHuKHMllNJ4KQ49wCKGx12sYVoGSdCBkkxkElid28Odj6VefBeKLc20U6bLNGrgHqA6g4PuM4ql+A95E8/D7g5ltyULffRh4G9cFSDWNw7nPi9lw1II4Io1t/B3kh1O4aTCBUzgDxhcnO1dy55Rn6Sxwcq7Hyn375Lt5g40tpay3DqzLEpYhcZIHpkgVXF7z9xOckRRwWSHoX/AE8v4DEY+RzU85ttWl4ZdRkAu1rKPbUYm6Z8tVVZw7iKtbxSEgBo1P5DI+h2qtdNwXB9L4dpq75NT7HK4sGm3uppbo+krfo8+0K4jH4GsmKJUXChUUeQAUD6DatBxTnGOM6Ey7k4CqNTEnoAo/1rZcG7O+JcQIa6Y2Vuf1eszD009I/rgj0NV1Gdhs2XabSLCxnyXX8/9mJxLm2GJhGuqaUnAjjGpifIbVtOEdm/EOIDXeStYwnpDGP0pHlqb9X6/gKsnlfkWz4euLaIKxHikbxSN83O+PYYHtW/qxGpRMTUeI228LhfD7/tfA8zLzBJZiazmDNPBK0a9S0gJOjHqT6+hFXT2bcnGyttcwBup/HMfu/djB+6g2+eo+lZUnZ5aNxIcRKsZwBsSNGQukPpxnWAMZz74zvUmruMFFtogt1VlsI1yfC/X4sUpSuyqKUpQClKUApSlAKUpQCtLzheXMVlK1nF31wF8C5G3q2D8RA3C+ZwKr3g/a/LFdyC9CG0kuHSKZMAwgSMi94PNDj4uo369BbasCMjcGupRceqB545M5gh8SuCLhmJmaT+0dyfEWzud87Dp5gVJb8h5bOMbiW9gBx5qjd6f/pipfzz2V2vET3m8FyB4Zk6kjprXbWB65B96gnLPZ9xaHidr9oCSW9vKz96HXGChHQ4cnptp8+vnXu7jBmvRP2ysT4znkuyWIMpVhkMCCD5g7GqO5Z7Hr6TMVzJ9mt42YKVYPLIuo4C+Ua43yd9/h9J/wA9dp0NgGijAnutJIiU7RgDJaVv1FA3x1Pt1qR8t37z2dvNIFDywxuwTOkF1DbZycb+dRuKfVGrXbKtvY8Z4/IwOV+QrPh4/q8ID4wZG8UjeuXO4Bx0GB7VIaUr04FKUoBXGWUKpZiAAMkk4AA3JJ8hXKq/5wvjfztYxsRbx4N26nBcndbcN5ZGGcjoMDbJqOyyNcXOXRHqWXhGu4t2uTRTpOtuG4Z3ndtNv3jZOO9VfKLOQMjxY6jIqzoZg6hlIZWAIIOQQdwQfMEVCrrhsckLQsoMbJoK9BpxjA9MeXpgVHOz3mRuG3B4Vev+jJzZzNsGVjtGT5HPQeRyv3apaPWq9uL4fb0JJ17S26UrisgJIBBI6+1aJEcqUpQClKUArG4neiGCSVtljRnPyVSx/lWTUQ7W7hk4LeFTgmMLn2d0Rv8AKxH1oCneFWv9WRXGrUuWB3yX8Rz9WqQ8uc7XPDiqktc2Y2MZ8UsK427tifGo+43QdK1qjAFfa+xt0ddtahJdFhPui24JrBdtlzRay2v2pJ4zBjJkLABfUNn4SM7g4IqBcx9ocl2rxWZaGI7facYeQefcqRlB5d42/oPMVLzRKsZ1ISP0itIgPgcrkKSvQuMnf39alPBOKCeMHOTj8R5H/rzrDWg9nY42Pp/jzMvVWSq4XzMLifDkgs5FiRiX8LFQXdtZwxJ6nbJq4eCdpPC3URx3MUWgBRHLmAqAMAASac4G22arppQCASAT0BPWuE9qj/Git/eUH+dd3aX2mMPGCnVqdmcrJeUM6uoZGDKdwVOQfkRsa7K88f8AmzEpJiaWAnr3MjJ+XSsqK94pCMQ8TkIHQTKsh+rsGJqlLSWLpyW46qt9eC/aVSEfaPxuLYpaXAHngqT+DKPyrNtu3e4Q4uOGSADctGxOAOpwVwf4qglVOPVMnVkJdGWnx6KZrWZbZlScxsI2bcK5HhJ+vnv8j0qkeE85Nw0i2vbaW2IydTZdZST431YyxJySy6hV38E4sl1bxTxhlSVA6h10sAwyMj/bIPUZFc+J8JhuYzHPEkqHqrqGHz36H3G9U79PC+O2ZLGTi8ohvCuNw3KaoZFcfusDj5+lYvM/K8N9AYpR03Rx8SN6j19x5/gRqePdhndP3/CZ2t5R+zdiUPsH3IHs2oH2qP2/aRdWMv2fituysP2ijqPUAeFx+8p+lY1vh9tL31POPn+/3gsK2MuGbjl7tAvbeM8MaEz38ZKxys36IxEZWSRj4iqggerbDIPXu5LtnsOO900rSrfWxZ3fq88RLMfw1HHkHx5VLUAPiAGSBvjfHUfT2qL87y9xLY3ucC2ulDn0im8En5DH1qajxCdl0YvhdPzOZVJRbLapXwGvtbZXFKUoBUJ7Zv8A2Lc/OH6/p46m1Q7tcgd+D3CRxtK7d2Aqgk571NwACTjr9KIFVz3Cp8TAf9eldF3IzxMYSC2NvLOPLPkalfLfYo0yd5xCR0ZxkQxMAUz5vJvqb90bD1NQfgMJjaWIsW7t3XJ6nRIyZ/ACvsqNZXqJyhXnhZz+nT8ywp7ngn/Y/wAjWktqLudVuJ2Z1ZZFDLblWwUEbZAbYHURnxDHvHeeeCnhnEdSjEFyzPFgYCknMsXoNzqX2YDyrM5S5kHDrsySEi3nCpN6RuDiOUj0wdDexB8qtXmvlaDiVqYZd1bDI69UbHhdT67/AFBI86+cu9pptQ3Ln6oq3Vbk4sqTgHJY4vPOe/khS3WNVKAeN5AXOc9QF07fvfjseJdjl9Cpa0vFmI6RyJ3ZPycMVz8wB71LOybk6fh9tMlzpMrzltStqDIqIqH26McHffepzUEtRPc3FsjjTFRUWjznftxO0XVdWMgQdXQB1HzZCQv1rpsOdYZPb67/AIHH5Zr0lUa452ccPu8ma1j1H9dB3b/PUmCT881LDWzX4uSKWkg+nBVkF6j/AAsD7dD+Fdk+dLADJwQAPMkYA+p2rP4p2BPGSbG8IHlHOuofxr/+Nd/JfInEIr6L7WiiGPLllkDqzL/ZqAfEDqw3TGF96tf1kHF9mV3pJKS8i0uEWAgt4oR0ijRP4FC/6VmV81V9rINMVT3aRxGC74tDbTSxrb2S97LlgNcrnwxnJxsoBPszD0xcNV7xPsN4fPPLO/fapXZ2AkAAZiWbA07DJ9a4si5RcU8fE9Tw8mDLz7ZL/wARFt/2if6GtFzbzjY3NnNAZ48yIdPizhlwydB94CpPb9gfC1OSkz+zSnH+XB/OtlF2N8JX/g1PzklP83rLh4XGMlJTfHoTu7PYyey7j4u+FW0mcsiCJ8nJ1xeAk+5ADfJhUrrX8H5ft7RWW3hSFXOpgi6QSABnA9hWwrXK4pSlAKUpQHw150mYf0le46faJ+n/AHzf716MrzDz1f8A2Lit8oB1NMzKPaYLJn8WrU8LuhVa3N4W1/R/Q7g8MzeKcUjjUhsHbcHpg+v+1THsD5inkE1sVd7WIZilYHEZJGYsn4hg6h6YPqMaHkjsYuLxluOJaoos5EPSST+95xqf4jv02NXrw/h0cEaxQoscaDCqowB9P9aa/Wx1GIwjwu/f+BOW4yaVWPavzPdxXNtbWk4tzIjyM2hWJ0EaR4gcDrUSXnbjsf7eCbHrGozt7KtZLklwytO+uEtspYZfdKoY9pnHRv3Vtt5aV3/+ZmuY7W+N5x9ltv4W/wD3U3LzC1FT/uXzRe1DVH2/a1xnPitLY/iuPr3pzWNddpvHWIKxW8eM5ChTq9/E5/LFNy8x/UVf9l80YHFuFs/Er6VZpoJ1u5FWSNyp04UoNjuMEeYraWPaHxi0GGEV8g82GiTHzXGfwY1r+Hd+zSzXJXvZ31sEACqQoXy2yQoJ/wBazqgdjT4MWzX2QtlseYki4T/5QNqzBLuCa0bzJHeKPngB/wDIasjhfGIbmMSQSpKh/WRgw+Rx0Psd686cz8YhWMq6rITsARn8Pf3HSpN2Q9ld1HOt7O0lqgOUhViHkHUCQeUf7rbnzA85oS3Gtpb3dHc44LxpSldloUpSgFKUoBSlKAVopeR7N7w3jwK9wdPjYlsaAApCk6QQAN8ZrZ8T4lHbwyTStpjjUsx64CjJ2G5PsKh9p22cJf8A4nQfR45B+ekj86AnVK13DeYba4AME8UoP3JFb8gcg+1bGgKd7Ts/03D6fYT9P0zZP8hWrqQdqMYHEoHO39VkGTjG0qH/AO6ojLxhB0y3y6fiaq2v3j5zxFN38eSM6vjNgZOwrTQcVmuG0WsLzNnH6NS4Hzf4F+pqU8K7Ib6fxXc8duD+og75x82JEan5ahXKhJkdWhts5xj1NBdcbjQZznHn0H4muXB4L2+IFrbsUP7VwUiHlnvGHi/wqTVp8C7KLC2IcxG4kH7S4PeEfJcBF+ig1MMVKqV3NOrw2uPM+Tzrwu+cG4jnZddvO8RK5wdJxtnruDWtueNy3Mot7ONppG6Kgz8yx6AD54HmalDdkF5dcRvcv9ntXuXfVjLyBiW8C+mGxqJxn13FW5yzyjbcPiEdtEEG2puruR5s3Vj+Q8gK99ks5Z1Hw+HtHN9OyK24R2frwm1PEbuP7beqU0RAjQjyOscYXbBYM48WDj9UbZOM3axxp2Ij4bGgPTWr7fNi6g/lU/7T5gnDi56LPak+wF1ET8qjMk6qQGYAnYZOM1PFI39Lpo2p/DyNn2c8y8RuZ5kvkhQJFGyiIdC7OBk6mHRDt7D6z+qF5m5WupZzPaXTQMVUFQ7oDpzg6k+Z2I/nXGx5s5hsxpKpdr5FwJD/ABKyufm2aNHFumnGTwngvylVXyf2t3c95Da3dgYTMWUSDWoyqs+ysDkYX723WrUrwrNNcMUpSh4KUpQEV7Uyf6Gvcf8AJP8AMZ/Kq0bl+2mRS8ER1KDsoB3GfiGD51avaDYd9wu8jzjMEhGfVVLj81qruEXKrbW4Z1BaJNOSAW8C9M9azfEG0otPzNTw5JuSa8iHce5OgM8dvbRsJ5mCxjX4ST5ktnCjzOavjs65Nfhtp3Mlw07M2ok50p4QNKAknTt9fQVXnF+Dx3MZRxg9VYfEhHQqfI1u+Re0p45UsOJHEvSG5J8NwM4UN6P5ZPU7Hf4utFepx2t8/E519DhLdFJR+Bte0TkCfiNxA0UscKRxurMyl2y7IRhQQDjT5n8fJwXsXsIQDMr3cg6tMxK588RDCAexz86ntKv4XUy9qzuxyaXjnGIOG2ZkKBY0wqRxqBqLHCqijAySenzrRWfbJw1zpeZoG+7NG6fngqPxqKdpXGftPEVgBzFZgMw8mncbZ8joT8C5rRMgIwQCPQjNRys2vBvaLwh6mn2jljy4yXjwzjtvcgm3mimA6mN1fHz0k4+tZ1edZODQk57sK33kyjD/ABLg1mW3EL6DeC/uF9FlInUfSTJFFau57b4HqIfgal+n+fuX9Uf5x54tuGRLJcs3jbSqoNTt94gEjZRuTn08yAa+tO1fiMQxNawXOBs0UhhJ+YYMM/LFRi5upr65ku7tcM2UihJ1LDF0x6EnfJ88n1wOnOKWSpT4ZqLLFXKLj8WuC2uaZk4lwWdrRhKJIi8ZUE6mjIdV09dWpMaSM52xUD4d2VXPEreS5vHe2nbe2j3Hc4OdUg65bpjYqN+uw0fKXMjcFu8nU1hcH9Io37l/JgP5+q+pUV6CgnV1V0YMrAFWU5DAjIII2II866TyuCtdXbp5Sqlx9fI8+8K5lnt5jaXilJ0OMN0k9Cre/ljY+XpUwtb9JOh39D1//tSzn3s+g4nDpcaJlB7qYDxIeoB+8meq/UYO9UgZb6zuBYzxM1yzBYHB8MhZgqNq/WXJzq67YODmpFLzL+n1sWtt3Xz+5aHIfCjcX8l639lbhoLfbZnP/rDjbyIEYPs3pVk1ruXuDLaWsVuhyIkC5PVj1Zj7sxLfWtjXBlTm5ycn3FKUocClKUB03lsJI3Q9HUqfkwIP86oThHYRePHO08hSSIFbQagwYo2VLbkIhAwBnI1Z8sN6BpQ9TwUJytxozRaXBWRCVZT1BXZgfcVmca4JHdRGOQe6sOqn1H+3nXT2icINhxbvU8MN741x0WZcCQf4s6vct7Vm2t6Hj19MDf2x1r57UVui33eO6Pp6JrUUqT57P1/2YPLvaTd8IdYL/Vc2p2jmG7oB5b/EB90nI8iRtV18K4pFcwpNCweORdSsM7j5HcHywemKpXlnlV+MXTNKGWyhbD7475wdo1P3R1Yjz288i8ba2WNFRFCIoCqqgAKAMAADYADyrbolOUE59T5/UwhCxxrfBUPGOxC6lup5o75VWWV5MGMkgu2rB3wcZxn26Vr5uxPiS/Bd2746alZc/gpxV5UqRwi+qPYazUVrELJJerKBPZxxtOiQPj0lAz/ERWNccK4rCcS8Pmb3ixKPxTYfWvQ9K59lHyLcPF9XD+/PqkzzSvMBWZYZoJYZGOAsiFDv7GtrLMF6nFWB23WrNw5GjjaSWO5iZAqljnJGBjffONuu1QHgvY9xK9w93ILSM9U+KQj+6Dgf4m+lRSqeeDW0/jqVbdyzLtjjPqR/i3HY3BhCmUv4dCjWzHyAA6HP1q4+x3gl5a2BjuwVGvMMbEM0aEA4bHTfJ0+WT06Dcco9n9nw5MW8fjIw0r+KRv8AF+qPZcD2qSVNCG0xddr5ayScopY6Y+/cj/NfPVpw5VNzJpL50IqlmbHXAHQb9TgVCLzt04TIUMkE7mNtcZaFCUYbaly+x36ivvbVbfZ5LTiI3EbGGVfVJMkEe4Ib6kVgW0ySIroQ6sMgjfNX9Pplcn72GYep1Loa93K9TLn7e+82s+H3Ex8i+EAPvp1fzFRbmjtK42VT+ztRI4REiAaRi2cDLFvltjyqSZrC5L4V9v4yJGGYbFde/Qyv/ZD5gDX7FRU92jhVW5N5ZBRrJ3WKKWEWtypaXEdnCl3L31wF/SPgDcknHh2OnOnPnpz51tqUrMNMUpSgFKUoCI9qPKpv+HSJGP00REsOOutM7D3YZX5kVQdpzQzwmNATcOVjEYG7OThSB8/L12r1VUAs+yCCPjB4grkDJcQBRpEjAhm1EnbJLBQBg+eBiobaYW43dizRqZ0Z2d/3n1JPyhy+LKyhtgc92niP3mJLOfqxJraiZdWnI1YzjO+Omcdce9RPn/nsWKpFCnf3k+0EI/DW/ogPyzg7gAkVVxfly74Zo4qtw010r6rnVurK5AI9SmcKfYgjTgUnfXXKMJPl9CBRb5R6EpWFwXiyXVvFPGcpKgYfUbj5g5B9wa6OYuZYLGBpriQIi/VmJ6Kq9WY/7noCamOTaUqk5u3O9lk12liptx/zCdbjPUMCFB9gGx6mpTy721WkzCO6VrGX0m/sz8pcAfxAV4pJvGTpxaWcFh0rC4hxiGGBp5JFWJV1F85GPbHUnyA61rrLmFliga5QpLcy6Y4lGWVWJZQ4z1WManPlv9WTzBtr7iEcKGSaRI0HVnYKo+p2qtuYO3a3Vu6sInvZfUAqg+uNTfQAe9ajtK5fW44zpuGkeM2ySRJrIRdLGOQY9c6WyCPi8/JY8OjhXTEioP3RjPzPU/Wr+n0btW5vCKGo1ipe1LLI7xyDifFsG9lWCMHKwoMqDjqVDbnfqzE7npWby9wiKxUxCRnLkE56A4xsBsuf9qz+LcUEKEkgHGd+gA6k1qOGdm91xW0kuw5iPW0Q7d7g+JmPVdWMKfr03N6UKdIlLGX2KUJXatuLeEbjjF53cZ9wfoMbn8P51NOx3hBi4YsrfHdO059g+BGM/wBxQfbURVErzDNd91ZyArO8iwFiMfG4U6h5Pvg/L1r1TZWixRpGgwkahVHoqgAD8BVTW6iNqioer9f9FvR6eVW5y6ndSlKzjQFKUoBSlabgvNtvdT3METEyWr6JARjf1X1AYMvzU+WCQNzWm5u5nj4faSXEu4UYVR1dz8Cj3J/AZPlW1uLhURndgqqCWZjgKAMkknoAKqO3vm41fC6YEWNqxFshGO+kHWVh5geQ8th96ob7o0wc5HUYuTwjK5R4DLre9vTrvLjc+kKfqxqPLAxn5Y8iTIr2JHjZZAGRlKsD0IIwR9a5TzhRk/8AjUcvuNGS4W2iKtcPuE30xqN2kkI6KBvjq2wHWvjpTt1NuVzJ/p9ki+oqMeehBk4hdWLT8NsbhhG7iUyfr26sDlQfvsNO4PkMYJONenJsZkEkskkzZydZB1Y9c5JHtmsjloakeZiWkmdmLEYJGcLt5dM48s1ua+hldZFKLfK6vzfckqohjc11PgFcJ7dXUq6hlPkRkVGL7mmVJjHpCkDGMF/MnO3XbG3uakVjerKmpc+m6ld/kajcJRwywpxlwjQ8H5WuDcusGpxask6REd4CurdhCcCTScAgHJyNjVn8p8eaa4163v784QkwvbwWURIMmdQGGON+rMQo6AmonDx0WlzBNq0mORdR9YmIWYH1Ggk/NVPkKv2GQMoYHIIyD65rSpn7SOWZd8PZywuhXfavb6Ljh9xsB3kkDe/fJqQfxRfnWllmCqWPQVLO2LhrS8JlZPjt2Sdf/dNlvwQsfpVScx8za4Y+6BLzBe7Ubku+PLzxnHzNb+gsjGElLouTA19LnOLj34M3gPL7cZv2iJK2sBDTsP1j+pED9D+BPXFegLe3WNFRFCooCqqjAUAYAAHQAbYqP9n3Kg4fYRwneQ+OZs51Svgvv5gbKPZRUkrOutds3NmjVUqoKKInedmFjJfrfNGRMrB8BsIzj4XZfNgQDsRkjfNSylKhJRSlKAUpSgNRzbx0WVjPcn9lGWA9W6IPqxA+tVzydafYY7C4Y+KU6blid2+1nUpYn7svdj21P61v+05zNNY2WAUmmMsoIzmO3AfB8sMxA/CuXHuEi6tpYGOBKhXOM6SdwcbZwQDj2rI1+r9jbXFeeX6dPuT1w3JsifNnNLcbuv6Ps2Is4yDczr+0AOwX1XI2+8d/hXeWxpHbRLHGAqooVFHkB/11rX8J4Rb8MtNCYVRu7uQC7ebM3QfyA2qOWtpd8ckKwaoLDJElyRhpsZBWNTvpzt+OT+qc+6VviNu2viK7/X18kSxSqjmR1X3M899cfZOGgSyn45/2cK5wSD0OM9d/YMamfDeQ04Xw65dCZ7popGkmYeKQhSwUZJIXIG2cnqc+Up5Z5Vt7CAQ20YRdtR6s5xjU7frH8h5YFdPOvCpLiyljhdo5CAVKuYySpDaS67qrY0kj1rd0+lr08NsF6vuyvKxzeWeceXL/AEomTtpA/DapVFOGGQahMMRjeSFkaMxORpf4lBJIB9T7+fWsqOdl6EiqlsPeZsVPMEzYzctYZnjbxE6hq66tRPX03rayXgVQWwDjcDyPnWiTib4610Szsx3rh5fU7SS6HzikrTuI0Us8rCNFHmW2/wBa9S2UOiNV9FA/AV557KeHtLxaGQorool05bxIFGGl0+Y1EJvjdtum3oxDkbbitGiG2JlamzdIwOYeHfaLSeD/AJsMkf8AGhUfzqoux3sqniuftd/GUMQAgRyCdW/iIBOAo6A+Zz5CrtpU5VFKUoBSlKAUpSgFKUoCtrm9M/HbnOdNpbxRL6apj3rn54VR/hrcd+v3h+IqtuIcZ4gL69jh4fLM73Mja2V9OkYjj6ADToRd9W+ay4+XeYZRnu7aD2JQn+b187q9DqNRdKSSS7Zf2yW67IRjhskHPPBxd2UiDxMn6RFB+No/FpOOoYZHzIPlU95bvIZbSGS3CrC8alFUABQR8OBsMdMeRBqpE4JzDFkG3t7j3Dov5Bk/lUp7G+GcQtreaC9hESK+qHxIf7Qs0i+Fj4QcEZ+8fpf8OouojKFmMdsfr9CK2UZYcSxK1vMPHorO2e4nJEaYzgFj4mCqAB1JZgPrWyqF85cxWk6S2BSS6d10yJbgMYc9C8jEJGwIyATnIG1aTaSyyJLJR3OXNYvr83EUTRxBO7GrZnwWbLLuAeowOm2TWqe+KgnA2x67jH+p6fKvl7ctbSNDcKwkQ48vEPI9fP1G1ZETalBxjO+OvyqjN/3NcGrUljbGXJwe7HocevkMjIJ9vf2rhG7kkEFcr1GPCd8kHz8iK7I0XXgbNjO222fOuF1dqjKCQMnf5YP+uK4XkkSvzkz7wWS7iP2aGTRHdSJG7RhRI4dgunXjXjf4c4r1laWyxxrGgCoihVA6BVGAB7YFeWeWL9zeRSw20l0ls6yusexOnOnyP62DjG+PrXonk/ni34jGTCWWRNpIZBpkjPuvp7jb65FXq5Nr3uplXRipe50JFSlKkIRSlKAUpXwCgPtKUoBSlKAUpSgFKUoDG4nZmWCSMO0ZkjZA6HDIWUjUp8mGcj3FVxYN3UL2kSxQXcIwYjnDtjaQH4pI3Pi1fFvg4INWhWk5l5Otb9QLmIOU+BwSrp/ddcED26e1Q3Uq2OGyWqx1vJRPM892r/1/ukCMhjEcRIly36Qd63ijKrltLY1Y8/OK8fs5YJSsWruyMrgZ056gH0H8iKns9pABxGwF2Z1RQ8byOJcR90rHBBwSjAg4x5bCoTzFa6kic4DGNMLnfZRkDcbb+VX/AAymN1NlMorMMPjj6P5fAj1U5QshZGT95NGqjscrkiQSE5LYx9NyNvethwrh6LFM0uXLALkeIgM4U6R5vvkb+WK1cSeoA+aj+btUk4DcEK+DqK6XAU5zoYMRsoUfDj61uRpqdbkq8SUWl8ePy5KMpyzhy4ys/Mk/L3Cri2V5oHis7aSQsIrrcxr0XMmV8RA+EnYY69amfLt1HfX8UlqctbH+sXKDSjqyn9Dk7y6mCt6KEyDkgGPmy4fecQga9I7h7ctE7yskcjFkKrkEBWA1ZGd8r5jFXLw3hkVvGIoY0ijXoqAKB67Dz96+M09e/F0ur7GzfPZ/xLojKpSlXimKE0pQClKUApSlAKUpQClKUApSlAK4SoCpDAEEEEHoQeufaudfCKA8rXvHMh4re2gSLJUSBFWWSInGNYyAzIMFh1znbNavjHFY52GT3enYK6Zx6jbcb+9bzmjl6SyvJLZkKoHZoyejw6sx6T0OMhT6aSPOtZJCrnDKDgDqPXPnX1eh8Pr9hu07/FjO7o316rDWPVr4FG66Tn7/AG6YNfCU+/CPkm/+Y1l2nHFjkBTVK24wNhv9P964NYRDJ7sbEDqem2/5/lXb3enwoFQnocZBx1B96vQpvgtuYr/zuf6NqK/MhlKD8364/k6nt9I7xjnSTJ3f7MN8WNHp5V62sboSRJIOjqrD5MAR/OvKvAuGyX95FZpg9447xk6JGN5Dv6D88Dzr1fGgUADoBgfSvmvE3p/aKNC6Ln1LtG/bmRypSlZZOKUpQClKUApSlAKUpQClKUArhLMFGScVzrE4hZCRd87UPGfV4lGTjUK7vtC+o/GoG123fsiwuEU4MjlVU7Z8AyWf0zgDrvtUA7Rub3KBbaVzCpxLLCW2ffSneAaSD+6c5GD1GfXwcxbk8G67Wo47m6kMkjdzZWqtmMjKTzSNj5sVjUaT94dKhs3ZTxeKMSLEk2tVYqrjWuVHhKtpOodCFz0NaLlvjTrNDbxxiVGuYpnRR4pmjxpUuSRozk9NsknpV32nMxRO8lkDOJlik7sHSsrso0jO5ALqM+fX2HWnuuqk5Qk1/B3eorEGk8FMtyvxQMR/R8+T/wBm5G23UbVseFdk3FrsgPELaM9TKQu39wZkP1GKuqXnUrPJHoJ7uFZcDq4JkBC+4MeP8YrQcT7V3Ntb3trHrttZFypGZI1xgnbpobc+uV6A5q1Zr9TZHbKbx8v8EMYQXKRGezcQcIvQZpVjWaCSOUy6QYri3dS6a9tKkNkD9bwnfarks+YbeZFeKVJEcZVlOQfLqPPO2K8s8euXvuKyyIuXlmJVI8tqxgKVOwwQAdRxsc1KuB8E4jazmBWaFnLOjZEls+2WUqRlX6b9fD0xvVCKa4ZZnjbu4z5fUv6449BGQHlRSegLAE/IHrWVBcq4ypzVW2PIzX7p/SliCyqQJoZv0ZGSRlNayL19G+lTfl/kW1sjm3Eqfu9/MU/+GzlD+FdESySClKUOhSlKAUpSgFKUoBSlKAUpSgI7zNyZHe6RI7qgJLxqdKy7eEOR4io3OkEA53zitPxHk1yogUIttp0sirjUPJR5InrgZ9COtTqle5OXFMq/lns5S1Ml13QieQlVjGT3cZbbOSfGwwWxsPhHTJ0Et1/6MimJwJb5JCT5ar0vg/IAfhV3MoOxrS8z8qxXts9u/hV8bgDIIIIIyCOoHUUyeOJBeYVMM0F2AdMRaObHlDLjxH2R1Vj7avSu2x5ZeCeSSFNVtcHMsYxhHIwZFHTQw2ZfkRkDAn9vwRFUg75rMht1VdIG1e5OVBkC5X5NiikfudKK2+koNSfurIPEY/3WzjyONhM4+DR6ArKG+Y612wcORGLKME1lV5k6UfM+IoAwOgr7SleHY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data:image/jpeg;base64,/9j/4AAQSkZJRgABAQAAAQABAAD/2wCEAAkGBhQSEBUUExQWFBUVFhoaGBgXGBwYGxYbGBgaGRcfHBgcIiceGBokHBccIDMgIycpLCwsGB8xNTEqNSYrLCkBCQoKDgwOGg8PGiwkHyQsKS4vLCwsLCwtLS0vLCwsKSkxKi0tLCwuKSopKikvKSwsKikpLCwpLCwsLCwsLCwsLP/AABEIASkAqgMBIgACEQEDEQH/xAAcAAEAAgIDAQAAAAAAAAAAAAAABgcEBQIDCAH/xABMEAACAQMCAwYDBAYIAwMNAAABAgMABBESIQUGMQcTIkFRYTJxgRRSkaEjQkNikrEVJDNygqLB0URT8GNz8QgWJTQ1g5Ojs8LS0+H/xAAaAQEAAwEBAQAAAAAAAAAAAAAAAwQFAgEG/8QAMhEAAgIBAwIDBgUEAwAAAAAAAAECAxEEEiExQQVRcRMiYZHB0TKBofDxFEKx4SNScv/aAAwDAQACEQMRAD8AvGlKUApSlAKUpQClKiHaaJhaRvBO8DJcQ5ZG0ko792wwdm+MHBB+HpXjeOTxvCyS+lVMebuKW65722uQOoliMTn/ABRtpz/hFSvkDnabiKyNJaNAqEqJBIHjkYHDBTgE4PmARtjOdq4hbGf4WRVX12/geSXUpSpCYUpSgFKUoBSlKAUpSgFKUoBSlKAUpXwmgPtKhF32wWCXkVokhmeSRULxANGjMdIy+d98fDnGam9AQvtB4vdQyW6QTLCk3eBm7sO2pFDKBqOkArq6g/DVc8ahVZEmnee9uSwEKyNqOs/CEjUBF39B5Zq0O0XgU1zbRm3QSTQTpKiFgobAZGGo7DwuT9BWFyNyK9vI11dsr3DLpRVJKQKcagCQNTnG7Y6DA2617ITnPGfdKV1NtliSliGOfsQGyil4hcrZANGyki6YfsApw4z01kgqvUdW3FXbw7h8cESRRKEjjUKqjoAK4wWEUTSyKio0pDSMNtRVQoLH2ArT3naFw+NipuomYfqxkyt/DGGOa7rqjWsImo08aVth3JFVd9pPMt/bXUC2LRnMTu8UoGG0uigg7EHx/eFOJdpM7ti0twi/825yM/3YUOr+Jl+VRpo5ZLh7ieYyyMgT4QiIoOcIgzjffJJNeTtSXBsabQWWSTnFqPyO+z7crmHa+4c4/fhJ0/g2R/nrd2Pb7wxzh2mh/wC8iJ9PuFv+hWlB9K1F1ZPfXC2UAXW4JkkZQwijBAZsHruQAPNiPQ1xG5t4wWrvC4Vxc9+EvNF0cD49DeQia3fvIySA2GXJU4OzAHr7VsKweB8IS1t4oIhhIkCr6nHmfcnc+5rOqyYgpSlAKUpQClKUApSlAKrHtqvpgtvCWaO0mcrNIhIJIHhjY9FR8n56farOrXcwcCivLaS3mGUkXB9Qeqke4IBHuKHMllNJ4KQ49wCKGx12sYVoGSdCBkkxkElid28Odj6VefBeKLc20U6bLNGrgHqA6g4PuM4ql+A95E8/D7g5ltyULffRh4G9cFSDWNw7nPi9lw1II4Io1t/B3kh1O4aTCBUzgDxhcnO1dy55Rn6Sxwcq7Hyn375Lt5g40tpay3DqzLEpYhcZIHpkgVXF7z9xOckRRwWSHoX/AE8v4DEY+RzU85ttWl4ZdRkAu1rKPbUYm6Z8tVVZw7iKtbxSEgBo1P5DI+h2qtdNwXB9L4dpq75NT7HK4sGm3uppbo+krfo8+0K4jH4GsmKJUXChUUeQAUD6DatBxTnGOM6Ey7k4CqNTEnoAo/1rZcG7O+JcQIa6Y2Vuf1eszD009I/rgj0NV1Gdhs2XabSLCxnyXX8/9mJxLm2GJhGuqaUnAjjGpifIbVtOEdm/EOIDXeStYwnpDGP0pHlqb9X6/gKsnlfkWz4euLaIKxHikbxSN83O+PYYHtW/qxGpRMTUeI228LhfD7/tfA8zLzBJZiazmDNPBK0a9S0gJOjHqT6+hFXT2bcnGyttcwBup/HMfu/djB+6g2+eo+lZUnZ5aNxIcRKsZwBsSNGQukPpxnWAMZz74zvUmruMFFtogt1VlsI1yfC/X4sUpSuyqKUpQClKUApSlAKUpQCtLzheXMVlK1nF31wF8C5G3q2D8RA3C+ZwKr3g/a/LFdyC9CG0kuHSKZMAwgSMi94PNDj4uo369BbasCMjcGupRceqB545M5gh8SuCLhmJmaT+0dyfEWzud87Dp5gVJb8h5bOMbiW9gBx5qjd6f/pipfzz2V2vET3m8FyB4Zk6kjprXbWB65B96gnLPZ9xaHidr9oCSW9vKz96HXGChHQ4cnptp8+vnXu7jBmvRP2ysT4znkuyWIMpVhkMCCD5g7GqO5Z7Hr6TMVzJ9mt42YKVYPLIuo4C+Ua43yd9/h9J/wA9dp0NgGijAnutJIiU7RgDJaVv1FA3x1Pt1qR8t37z2dvNIFDywxuwTOkF1DbZycb+dRuKfVGrXbKtvY8Z4/IwOV+QrPh4/q8ID4wZG8UjeuXO4Bx0GB7VIaUr04FKUoBXGWUKpZiAAMkk4AA3JJ8hXKq/5wvjfztYxsRbx4N26nBcndbcN5ZGGcjoMDbJqOyyNcXOXRHqWXhGu4t2uTRTpOtuG4Z3ndtNv3jZOO9VfKLOQMjxY6jIqzoZg6hlIZWAIIOQQdwQfMEVCrrhsckLQsoMbJoK9BpxjA9MeXpgVHOz3mRuG3B4Vev+jJzZzNsGVjtGT5HPQeRyv3apaPWq9uL4fb0JJ17S26UrisgJIBBI6+1aJEcqUpQClKUArG4neiGCSVtljRnPyVSx/lWTUQ7W7hk4LeFTgmMLn2d0Rv8AKxH1oCneFWv9WRXGrUuWB3yX8Rz9WqQ8uc7XPDiqktc2Y2MZ8UsK427tifGo+43QdK1qjAFfa+xt0ddtahJdFhPui24JrBdtlzRay2v2pJ4zBjJkLABfUNn4SM7g4IqBcx9ocl2rxWZaGI7facYeQefcqRlB5d42/oPMVLzRKsZ1ISP0itIgPgcrkKSvQuMnf39alPBOKCeMHOTj8R5H/rzrDWg9nY42Pp/jzMvVWSq4XzMLifDkgs5FiRiX8LFQXdtZwxJ6nbJq4eCdpPC3URx3MUWgBRHLmAqAMAASac4G22arppQCASAT0BPWuE9qj/Git/eUH+dd3aX2mMPGCnVqdmcrJeUM6uoZGDKdwVOQfkRsa7K88f8AmzEpJiaWAnr3MjJ+XSsqK94pCMQ8TkIHQTKsh+rsGJqlLSWLpyW46qt9eC/aVSEfaPxuLYpaXAHngqT+DKPyrNtu3e4Q4uOGSADctGxOAOpwVwf4qglVOPVMnVkJdGWnx6KZrWZbZlScxsI2bcK5HhJ+vnv8j0qkeE85Nw0i2vbaW2IydTZdZST431YyxJySy6hV38E4sl1bxTxhlSVA6h10sAwyMj/bIPUZFc+J8JhuYzHPEkqHqrqGHz36H3G9U79PC+O2ZLGTi8ohvCuNw3KaoZFcfusDj5+lYvM/K8N9AYpR03Rx8SN6j19x5/gRqePdhndP3/CZ2t5R+zdiUPsH3IHs2oH2qP2/aRdWMv2fituysP2ijqPUAeFx+8p+lY1vh9tL31POPn+/3gsK2MuGbjl7tAvbeM8MaEz38ZKxys36IxEZWSRj4iqggerbDIPXu5LtnsOO900rSrfWxZ3fq88RLMfw1HHkHx5VLUAPiAGSBvjfHUfT2qL87y9xLY3ucC2ulDn0im8En5DH1qajxCdl0YvhdPzOZVJRbLapXwGvtbZXFKUoBUJ7Zv8A2Lc/OH6/p46m1Q7tcgd+D3CRxtK7d2Aqgk571NwACTjr9KIFVz3Cp8TAf9eldF3IzxMYSC2NvLOPLPkalfLfYo0yd5xCR0ZxkQxMAUz5vJvqb90bD1NQfgMJjaWIsW7t3XJ6nRIyZ/ACvsqNZXqJyhXnhZz+nT8ywp7ngn/Y/wAjWktqLudVuJ2Z1ZZFDLblWwUEbZAbYHURnxDHvHeeeCnhnEdSjEFyzPFgYCknMsXoNzqX2YDyrM5S5kHDrsySEi3nCpN6RuDiOUj0wdDexB8qtXmvlaDiVqYZd1bDI69UbHhdT67/AFBI86+cu9pptQ3Ln6oq3Vbk4sqTgHJY4vPOe/khS3WNVKAeN5AXOc9QF07fvfjseJdjl9Cpa0vFmI6RyJ3ZPycMVz8wB71LOybk6fh9tMlzpMrzltStqDIqIqH26McHffepzUEtRPc3FsjjTFRUWjznftxO0XVdWMgQdXQB1HzZCQv1rpsOdYZPb67/AIHH5Zr0lUa452ccPu8ma1j1H9dB3b/PUmCT881LDWzX4uSKWkg+nBVkF6j/AAsD7dD+Fdk+dLADJwQAPMkYA+p2rP4p2BPGSbG8IHlHOuofxr/+Nd/JfInEIr6L7WiiGPLllkDqzL/ZqAfEDqw3TGF96tf1kHF9mV3pJKS8i0uEWAgt4oR0ijRP4FC/6VmV81V9rINMVT3aRxGC74tDbTSxrb2S97LlgNcrnwxnJxsoBPszD0xcNV7xPsN4fPPLO/fapXZ2AkAAZiWbA07DJ9a4si5RcU8fE9Tw8mDLz7ZL/wARFt/2if6GtFzbzjY3NnNAZ48yIdPizhlwydB94CpPb9gfC1OSkz+zSnH+XB/OtlF2N8JX/g1PzklP83rLh4XGMlJTfHoTu7PYyey7j4u+FW0mcsiCJ8nJ1xeAk+5ADfJhUrrX8H5ft7RWW3hSFXOpgi6QSABnA9hWwrXK4pSlAKUpQHw150mYf0le46faJ+n/AHzf716MrzDz1f8A2Lit8oB1NMzKPaYLJn8WrU8LuhVa3N4W1/R/Q7g8MzeKcUjjUhsHbcHpg+v+1THsD5inkE1sVd7WIZilYHEZJGYsn4hg6h6YPqMaHkjsYuLxluOJaoos5EPSST+95xqf4jv02NXrw/h0cEaxQoscaDCqowB9P9aa/Wx1GIwjwu/f+BOW4yaVWPavzPdxXNtbWk4tzIjyM2hWJ0EaR4gcDrUSXnbjsf7eCbHrGozt7KtZLklwytO+uEtspYZfdKoY9pnHRv3Vtt5aV3/+ZmuY7W+N5x9ltv4W/wD3U3LzC1FT/uXzRe1DVH2/a1xnPitLY/iuPr3pzWNddpvHWIKxW8eM5ChTq9/E5/LFNy8x/UVf9l80YHFuFs/Er6VZpoJ1u5FWSNyp04UoNjuMEeYraWPaHxi0GGEV8g82GiTHzXGfwY1r+Hd+zSzXJXvZ31sEACqQoXy2yQoJ/wBazqgdjT4MWzX2QtlseYki4T/5QNqzBLuCa0bzJHeKPngB/wDIasjhfGIbmMSQSpKh/WRgw+Rx0Psd686cz8YhWMq6rITsARn8Pf3HSpN2Q9ld1HOt7O0lqgOUhViHkHUCQeUf7rbnzA85oS3Gtpb3dHc44LxpSldloUpSgFKUoBSlKAVopeR7N7w3jwK9wdPjYlsaAApCk6QQAN8ZrZ8T4lHbwyTStpjjUsx64CjJ2G5PsKh9p22cJf8A4nQfR45B+ekj86AnVK13DeYba4AME8UoP3JFb8gcg+1bGgKd7Ts/03D6fYT9P0zZP8hWrqQdqMYHEoHO39VkGTjG0qH/AO6ojLxhB0y3y6fiaq2v3j5zxFN38eSM6vjNgZOwrTQcVmuG0WsLzNnH6NS4Hzf4F+pqU8K7Ib6fxXc8duD+og75x82JEan5ahXKhJkdWhts5xj1NBdcbjQZznHn0H4muXB4L2+IFrbsUP7VwUiHlnvGHi/wqTVp8C7KLC2IcxG4kH7S4PeEfJcBF+ig1MMVKqV3NOrw2uPM+Tzrwu+cG4jnZddvO8RK5wdJxtnruDWtueNy3Mot7ONppG6Kgz8yx6AD54HmalDdkF5dcRvcv9ntXuXfVjLyBiW8C+mGxqJxn13FW5yzyjbcPiEdtEEG2puruR5s3Vj+Q8gK99ks5Z1Hw+HtHN9OyK24R2frwm1PEbuP7beqU0RAjQjyOscYXbBYM48WDj9UbZOM3axxp2Ij4bGgPTWr7fNi6g/lU/7T5gnDi56LPak+wF1ET8qjMk6qQGYAnYZOM1PFI39Lpo2p/DyNn2c8y8RuZ5kvkhQJFGyiIdC7OBk6mHRDt7D6z+qF5m5WupZzPaXTQMVUFQ7oDpzg6k+Z2I/nXGx5s5hsxpKpdr5FwJD/ABKyufm2aNHFumnGTwngvylVXyf2t3c95Da3dgYTMWUSDWoyqs+ysDkYX723WrUrwrNNcMUpSh4KUpQEV7Uyf6Gvcf8AJP8AMZ/Kq0bl+2mRS8ER1KDsoB3GfiGD51avaDYd9wu8jzjMEhGfVVLj81qruEXKrbW4Z1BaJNOSAW8C9M9azfEG0otPzNTw5JuSa8iHce5OgM8dvbRsJ5mCxjX4ST5ktnCjzOavjs65Nfhtp3Mlw07M2ok50p4QNKAknTt9fQVXnF+Dx3MZRxg9VYfEhHQqfI1u+Re0p45UsOJHEvSG5J8NwM4UN6P5ZPU7Hf4utFepx2t8/E519DhLdFJR+Bte0TkCfiNxA0UscKRxurMyl2y7IRhQQDjT5n8fJwXsXsIQDMr3cg6tMxK588RDCAexz86ntKv4XUy9qzuxyaXjnGIOG2ZkKBY0wqRxqBqLHCqijAySenzrRWfbJw1zpeZoG+7NG6fngqPxqKdpXGftPEVgBzFZgMw8mncbZ8joT8C5rRMgIwQCPQjNRys2vBvaLwh6mn2jljy4yXjwzjtvcgm3mimA6mN1fHz0k4+tZ1edZODQk57sK33kyjD/ABLg1mW3EL6DeC/uF9FlInUfSTJFFau57b4HqIfgal+n+fuX9Uf5x54tuGRLJcs3jbSqoNTt94gEjZRuTn08yAa+tO1fiMQxNawXOBs0UhhJ+YYMM/LFRi5upr65ku7tcM2UihJ1LDF0x6EnfJ88n1wOnOKWSpT4ZqLLFXKLj8WuC2uaZk4lwWdrRhKJIi8ZUE6mjIdV09dWpMaSM52xUD4d2VXPEreS5vHe2nbe2j3Hc4OdUg65bpjYqN+uw0fKXMjcFu8nU1hcH9Io37l/JgP5+q+pUV6CgnV1V0YMrAFWU5DAjIII2II866TyuCtdXbp5Sqlx9fI8+8K5lnt5jaXilJ0OMN0k9Cre/ljY+XpUwtb9JOh39D1//tSzn3s+g4nDpcaJlB7qYDxIeoB+8meq/UYO9UgZb6zuBYzxM1yzBYHB8MhZgqNq/WXJzq67YODmpFLzL+n1sWtt3Xz+5aHIfCjcX8l639lbhoLfbZnP/rDjbyIEYPs3pVk1ruXuDLaWsVuhyIkC5PVj1Zj7sxLfWtjXBlTm5ycn3FKUocClKUB03lsJI3Q9HUqfkwIP86oThHYRePHO08hSSIFbQagwYo2VLbkIhAwBnI1Z8sN6BpQ9TwUJytxozRaXBWRCVZT1BXZgfcVmca4JHdRGOQe6sOqn1H+3nXT2icINhxbvU8MN741x0WZcCQf4s6vct7Vm2t6Hj19MDf2x1r57UVui33eO6Pp6JrUUqT57P1/2YPLvaTd8IdYL/Vc2p2jmG7oB5b/EB90nI8iRtV18K4pFcwpNCweORdSsM7j5HcHywemKpXlnlV+MXTNKGWyhbD7475wdo1P3R1Yjz288i8ba2WNFRFCIoCqqgAKAMAADYADyrbolOUE59T5/UwhCxxrfBUPGOxC6lup5o75VWWV5MGMkgu2rB3wcZxn26Vr5uxPiS/Bd2746alZc/gpxV5UqRwi+qPYazUVrELJJerKBPZxxtOiQPj0lAz/ERWNccK4rCcS8Pmb3ixKPxTYfWvQ9K59lHyLcPF9XD+/PqkzzSvMBWZYZoJYZGOAsiFDv7GtrLMF6nFWB23WrNw5GjjaSWO5iZAqljnJGBjffONuu1QHgvY9xK9w93ILSM9U+KQj+6Dgf4m+lRSqeeDW0/jqVbdyzLtjjPqR/i3HY3BhCmUv4dCjWzHyAA6HP1q4+x3gl5a2BjuwVGvMMbEM0aEA4bHTfJ0+WT06Dcco9n9nw5MW8fjIw0r+KRv8AF+qPZcD2qSVNCG0xddr5ayScopY6Y+/cj/NfPVpw5VNzJpL50IqlmbHXAHQb9TgVCLzt04TIUMkE7mNtcZaFCUYbaly+x36ivvbVbfZ5LTiI3EbGGVfVJMkEe4Ib6kVgW0ySIroQ6sMgjfNX9Pplcn72GYep1Loa93K9TLn7e+82s+H3Ex8i+EAPvp1fzFRbmjtK42VT+ztRI4REiAaRi2cDLFvltjyqSZrC5L4V9v4yJGGYbFde/Qyv/ZD5gDX7FRU92jhVW5N5ZBRrJ3WKKWEWtypaXEdnCl3L31wF/SPgDcknHh2OnOnPnpz51tqUrMNMUpSgFKUoCI9qPKpv+HSJGP00REsOOutM7D3YZX5kVQdpzQzwmNATcOVjEYG7OThSB8/L12r1VUAs+yCCPjB4grkDJcQBRpEjAhm1EnbJLBQBg+eBiobaYW43dizRqZ0Z2d/3n1JPyhy+LKyhtgc92niP3mJLOfqxJraiZdWnI1YzjO+Omcdce9RPn/nsWKpFCnf3k+0EI/DW/ogPyzg7gAkVVxfly74Zo4qtw010r6rnVurK5AI9SmcKfYgjTgUnfXXKMJPl9CBRb5R6EpWFwXiyXVvFPGcpKgYfUbj5g5B9wa6OYuZYLGBpriQIi/VmJ6Kq9WY/7noCamOTaUqk5u3O9lk12liptx/zCdbjPUMCFB9gGx6mpTy721WkzCO6VrGX0m/sz8pcAfxAV4pJvGTpxaWcFh0rC4hxiGGBp5JFWJV1F85GPbHUnyA61rrLmFliga5QpLcy6Y4lGWVWJZQ4z1WManPlv9WTzBtr7iEcKGSaRI0HVnYKo+p2qtuYO3a3Vu6sInvZfUAqg+uNTfQAe9ajtK5fW44zpuGkeM2ySRJrIRdLGOQY9c6WyCPi8/JY8OjhXTEioP3RjPzPU/Wr+n0btW5vCKGo1ipe1LLI7xyDifFsG9lWCMHKwoMqDjqVDbnfqzE7npWby9wiKxUxCRnLkE56A4xsBsuf9qz+LcUEKEkgHGd+gA6k1qOGdm91xW0kuw5iPW0Q7d7g+JmPVdWMKfr03N6UKdIlLGX2KUJXatuLeEbjjF53cZ9wfoMbn8P51NOx3hBi4YsrfHdO059g+BGM/wBxQfbURVErzDNd91ZyArO8iwFiMfG4U6h5Pvg/L1r1TZWixRpGgwkahVHoqgAD8BVTW6iNqioer9f9FvR6eVW5y6ndSlKzjQFKUoBSlabgvNtvdT3METEyWr6JARjf1X1AYMvzU+WCQNzWm5u5nj4faSXEu4UYVR1dz8Cj3J/AZPlW1uLhURndgqqCWZjgKAMkknoAKqO3vm41fC6YEWNqxFshGO+kHWVh5geQ8th96ob7o0wc5HUYuTwjK5R4DLre9vTrvLjc+kKfqxqPLAxn5Y8iTIr2JHjZZAGRlKsD0IIwR9a5TzhRk/8AjUcvuNGS4W2iKtcPuE30xqN2kkI6KBvjq2wHWvjpTt1NuVzJ/p9ki+oqMeehBk4hdWLT8NsbhhG7iUyfr26sDlQfvsNO4PkMYJONenJsZkEkskkzZydZB1Y9c5JHtmsjloakeZiWkmdmLEYJGcLt5dM48s1ua+hldZFKLfK6vzfckqohjc11PgFcJ7dXUq6hlPkRkVGL7mmVJjHpCkDGMF/MnO3XbG3uakVjerKmpc+m6ld/kajcJRwywpxlwjQ8H5WuDcusGpxask6REd4CurdhCcCTScAgHJyNjVn8p8eaa4163v784QkwvbwWURIMmdQGGON+rMQo6AmonDx0WlzBNq0mORdR9YmIWYH1Ggk/NVPkKv2GQMoYHIIyD65rSpn7SOWZd8PZywuhXfavb6Ljh9xsB3kkDe/fJqQfxRfnWllmCqWPQVLO2LhrS8JlZPjt2Sdf/dNlvwQsfpVScx8za4Y+6BLzBe7Ubku+PLzxnHzNb+gsjGElLouTA19LnOLj34M3gPL7cZv2iJK2sBDTsP1j+pED9D+BPXFegLe3WNFRFCooCqqjAUAYAAHQAbYqP9n3Kg4fYRwneQ+OZs51Svgvv5gbKPZRUkrOutds3NmjVUqoKKInedmFjJfrfNGRMrB8BsIzj4XZfNgQDsRkjfNSylKhJRSlKAUpSgNRzbx0WVjPcn9lGWA9W6IPqxA+tVzydafYY7C4Y+KU6blid2+1nUpYn7svdj21P61v+05zNNY2WAUmmMsoIzmO3AfB8sMxA/CuXHuEi6tpYGOBKhXOM6SdwcbZwQDj2rI1+r9jbXFeeX6dPuT1w3JsifNnNLcbuv6Ps2Is4yDczr+0AOwX1XI2+8d/hXeWxpHbRLHGAqooVFHkB/11rX8J4Rb8MtNCYVRu7uQC7ebM3QfyA2qOWtpd8ckKwaoLDJElyRhpsZBWNTvpzt+OT+qc+6VviNu2viK7/X18kSxSqjmR1X3M899cfZOGgSyn45/2cK5wSD0OM9d/YMamfDeQ04Xw65dCZ7popGkmYeKQhSwUZJIXIG2cnqc+Up5Z5Vt7CAQ20YRdtR6s5xjU7frH8h5YFdPOvCpLiyljhdo5CAVKuYySpDaS67qrY0kj1rd0+lr08NsF6vuyvKxzeWeceXL/AEomTtpA/DapVFOGGQahMMRjeSFkaMxORpf4lBJIB9T7+fWsqOdl6EiqlsPeZsVPMEzYzctYZnjbxE6hq66tRPX03rayXgVQWwDjcDyPnWiTib4610Szsx3rh5fU7SS6HzikrTuI0Us8rCNFHmW2/wBa9S2UOiNV9FA/AV557KeHtLxaGQorool05bxIFGGl0+Y1EJvjdtum3oxDkbbitGiG2JlamzdIwOYeHfaLSeD/AJsMkf8AGhUfzqoux3sqniuftd/GUMQAgRyCdW/iIBOAo6A+Zz5CrtpU5VFKUoBSlKAUpSgFKUoCtrm9M/HbnOdNpbxRL6apj3rn54VR/hrcd+v3h+IqtuIcZ4gL69jh4fLM73Mja2V9OkYjj6ADToRd9W+ay4+XeYZRnu7aD2JQn+b187q9DqNRdKSSS7Zf2yW67IRjhskHPPBxd2UiDxMn6RFB+No/FpOOoYZHzIPlU95bvIZbSGS3CrC8alFUABQR8OBsMdMeRBqpE4JzDFkG3t7j3Dov5Bk/lUp7G+GcQtreaC9hESK+qHxIf7Qs0i+Fj4QcEZ+8fpf8OouojKFmMdsfr9CK2UZYcSxK1vMPHorO2e4nJEaYzgFj4mCqAB1JZgPrWyqF85cxWk6S2BSS6d10yJbgMYc9C8jEJGwIyATnIG1aTaSyyJLJR3OXNYvr83EUTRxBO7GrZnwWbLLuAeowOm2TWqe+KgnA2x67jH+p6fKvl7ctbSNDcKwkQ48vEPI9fP1G1ZETalBxjO+OvyqjN/3NcGrUljbGXJwe7HocevkMjIJ9vf2rhG7kkEFcr1GPCd8kHz8iK7I0XXgbNjO222fOuF1dqjKCQMnf5YP+uK4XkkSvzkz7wWS7iP2aGTRHdSJG7RhRI4dgunXjXjf4c4r1laWyxxrGgCoihVA6BVGAB7YFeWeWL9zeRSw20l0ls6yusexOnOnyP62DjG+PrXonk/ni34jGTCWWRNpIZBpkjPuvp7jb65FXq5Nr3uplXRipe50JFSlKkIRSlKAUpXwCgPtKUoBSlKAUpSgFKUoDG4nZmWCSMO0ZkjZA6HDIWUjUp8mGcj3FVxYN3UL2kSxQXcIwYjnDtjaQH4pI3Pi1fFvg4INWhWk5l5Otb9QLmIOU+BwSrp/ddcED26e1Q3Uq2OGyWqx1vJRPM892r/1/ukCMhjEcRIly36Qd63ijKrltLY1Y8/OK8fs5YJSsWruyMrgZ056gH0H8iKns9pABxGwF2Z1RQ8byOJcR90rHBBwSjAg4x5bCoTzFa6kic4DGNMLnfZRkDcbb+VX/AAymN1NlMorMMPjj6P5fAj1U5QshZGT95NGqjscrkiQSE5LYx9NyNvethwrh6LFM0uXLALkeIgM4U6R5vvkb+WK1cSeoA+aj+btUk4DcEK+DqK6XAU5zoYMRsoUfDj61uRpqdbkq8SUWl8ePy5KMpyzhy4ys/Mk/L3Cri2V5oHis7aSQsIrrcxr0XMmV8RA+EnYY69amfLt1HfX8UlqctbH+sXKDSjqyn9Dk7y6mCt6KEyDkgGPmy4fecQga9I7h7ctE7yskcjFkKrkEBWA1ZGd8r5jFXLw3hkVvGIoY0ijXoqAKB67Dz96+M09e/F0ur7GzfPZ/xLojKpSlXimKE0pQClKUApSlAKUpQClKUApSlAK4SoCpDAEEEEHoQeufaudfCKA8rXvHMh4re2gSLJUSBFWWSInGNYyAzIMFh1znbNavjHFY52GT3enYK6Zx6jbcb+9bzmjl6SyvJLZkKoHZoyejw6sx6T0OMhT6aSPOtZJCrnDKDgDqPXPnX1eh8Pr9hu07/FjO7o316rDWPVr4FG66Tn7/AG6YNfCU+/CPkm/+Y1l2nHFjkBTVK24wNhv9P964NYRDJ7sbEDqem2/5/lXb3enwoFQnocZBx1B96vQpvgtuYr/zuf6NqK/MhlKD8364/k6nt9I7xjnSTJ3f7MN8WNHp5V62sboSRJIOjqrD5MAR/OvKvAuGyX95FZpg9447xk6JGN5Dv6D88Dzr1fGgUADoBgfSvmvE3p/aKNC6Ln1LtG/bmRypSlZZOKUpQClKUApSlAKUpQClKUArhLMFGScVzrE4hZCRd87UPGfV4lGTjUK7vtC+o/GoG123fsiwuEU4MjlVU7Z8AyWf0zgDrvtUA7Rub3KBbaVzCpxLLCW2ffSneAaSD+6c5GD1GfXwcxbk8G67Wo47m6kMkjdzZWqtmMjKTzSNj5sVjUaT94dKhs3ZTxeKMSLEk2tVYqrjWuVHhKtpOodCFz0NaLlvjTrNDbxxiVGuYpnRR4pmjxpUuSRozk9NsknpV32nMxRO8lkDOJlik7sHSsrso0jO5ALqM+fX2HWnuuqk5Qk1/B3eorEGk8FMtyvxQMR/R8+T/wBm5G23UbVseFdk3FrsgPELaM9TKQu39wZkP1GKuqXnUrPJHoJ7uFZcDq4JkBC+4MeP8YrQcT7V3Ntb3trHrttZFypGZI1xgnbpobc+uV6A5q1Zr9TZHbKbx8v8EMYQXKRGezcQcIvQZpVjWaCSOUy6QYri3dS6a9tKkNkD9bwnfarks+YbeZFeKVJEcZVlOQfLqPPO2K8s8euXvuKyyIuXlmJVI8tqxgKVOwwQAdRxsc1KuB8E4jazmBWaFnLOjZEls+2WUqRlX6b9fD0xvVCKa4ZZnjbu4z5fUv6449BGQHlRSegLAE/IHrWVBcq4ypzVW2PIzX7p/SliCyqQJoZv0ZGSRlNayL19G+lTfl/kW1sjm3Eqfu9/MU/+GzlD+FdESySClKUOhSlKAUpSgFKUoBSlKAUpSgI7zNyZHe6RI7qgJLxqdKy7eEOR4io3OkEA53zitPxHk1yogUIttp0sirjUPJR5InrgZ9COtTqle5OXFMq/lns5S1Ml13QieQlVjGT3cZbbOSfGwwWxsPhHTJ0Et1/6MimJwJb5JCT5ar0vg/IAfhV3MoOxrS8z8qxXts9u/hV8bgDIIIIIyCOoHUUyeOJBeYVMM0F2AdMRaObHlDLjxH2R1Vj7avSu2x5ZeCeSSFNVtcHMsYxhHIwZFHTQw2ZfkRkDAn9vwRFUg75rMht1VdIG1e5OVBkC5X5NiikfudKK2+koNSfurIPEY/3WzjyONhM4+DR6ArKG+Y612wcORGLKME1lV5k6UfM+IoAwOgr7SleHY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6" descr="data:image/jpeg;base64,/9j/4AAQSkZJRgABAQAAAQABAAD/2wCEAAkGBhQSEBUUExQWFBUVFhoaGBgXGBwYGxYbGBgaGRcfHBgcIiceGBokHBccIDMgIycpLCwsGB8xNTEqNSYrLCkBCQoKDgwOGg8PGiwkHyQsKS4vLCwsLCwtLS0vLCwsKSkxKi0tLCwuKSopKikvKSwsKikpLCwpLCwsLCwsLCwsLP/AABEIASkAqgMBIgACEQEDEQH/xAAcAAEAAgIDAQAAAAAAAAAAAAAABgcEBQIDCAH/xABMEAACAQMCAwYDBAYIAwMNAAABAgMABBESIQUGMQcTIkFRYTJxgRRSkaEjQkNikrEVJDNygqLB0URT8GNz8QgWJTQ1g5Ojs8LS0+H/xAAaAQEAAwEBAQAAAAAAAAAAAAAAAwQFAgEG/8QAMhEAAgIBAwIDBgUEAwAAAAAAAAECAxEEEiExQQVRcRMiYZHB0TKBofDxFEKx4SNScv/aAAwDAQACEQMRAD8AvGlKUApSlAKUpQClKiHaaJhaRvBO8DJcQ5ZG0ko792wwdm+MHBB+HpXjeOTxvCyS+lVMebuKW65722uQOoliMTn/ABRtpz/hFSvkDnabiKyNJaNAqEqJBIHjkYHDBTgE4PmARtjOdq4hbGf4WRVX12/geSXUpSpCYUpSgFKUoBSlKAUpSgFKUoBSlKAUpXwmgPtKhF32wWCXkVokhmeSRULxANGjMdIy+d98fDnGam9AQvtB4vdQyW6QTLCk3eBm7sO2pFDKBqOkArq6g/DVc8ahVZEmnee9uSwEKyNqOs/CEjUBF39B5Zq0O0XgU1zbRm3QSTQTpKiFgobAZGGo7DwuT9BWFyNyK9vI11dsr3DLpRVJKQKcagCQNTnG7Y6DA2617ITnPGfdKV1NtliSliGOfsQGyil4hcrZANGyki6YfsApw4z01kgqvUdW3FXbw7h8cESRRKEjjUKqjoAK4wWEUTSyKio0pDSMNtRVQoLH2ArT3naFw+NipuomYfqxkyt/DGGOa7rqjWsImo08aVth3JFVd9pPMt/bXUC2LRnMTu8UoGG0uigg7EHx/eFOJdpM7ti0twi/825yM/3YUOr+Jl+VRpo5ZLh7ieYyyMgT4QiIoOcIgzjffJJNeTtSXBsabQWWSTnFqPyO+z7crmHa+4c4/fhJ0/g2R/nrd2Pb7wxzh2mh/wC8iJ9PuFv+hWlB9K1F1ZPfXC2UAXW4JkkZQwijBAZsHruQAPNiPQ1xG5t4wWrvC4Vxc9+EvNF0cD49DeQia3fvIySA2GXJU4OzAHr7VsKweB8IS1t4oIhhIkCr6nHmfcnc+5rOqyYgpSlAKUpQClKUApSlAKrHtqvpgtvCWaO0mcrNIhIJIHhjY9FR8n56farOrXcwcCivLaS3mGUkXB9Qeqke4IBHuKHMllNJ4KQ49wCKGx12sYVoGSdCBkkxkElid28Odj6VefBeKLc20U6bLNGrgHqA6g4PuM4ql+A95E8/D7g5ltyULffRh4G9cFSDWNw7nPi9lw1II4Io1t/B3kh1O4aTCBUzgDxhcnO1dy55Rn6Sxwcq7Hyn375Lt5g40tpay3DqzLEpYhcZIHpkgVXF7z9xOckRRwWSHoX/AE8v4DEY+RzU85ttWl4ZdRkAu1rKPbUYm6Z8tVVZw7iKtbxSEgBo1P5DI+h2qtdNwXB9L4dpq75NT7HK4sGm3uppbo+krfo8+0K4jH4GsmKJUXChUUeQAUD6DatBxTnGOM6Ey7k4CqNTEnoAo/1rZcG7O+JcQIa6Y2Vuf1eszD009I/rgj0NV1Gdhs2XabSLCxnyXX8/9mJxLm2GJhGuqaUnAjjGpifIbVtOEdm/EOIDXeStYwnpDGP0pHlqb9X6/gKsnlfkWz4euLaIKxHikbxSN83O+PYYHtW/qxGpRMTUeI228LhfD7/tfA8zLzBJZiazmDNPBK0a9S0gJOjHqT6+hFXT2bcnGyttcwBup/HMfu/djB+6g2+eo+lZUnZ5aNxIcRKsZwBsSNGQukPpxnWAMZz74zvUmruMFFtogt1VlsI1yfC/X4sUpSuyqKUpQClKUApSlAKUpQCtLzheXMVlK1nF31wF8C5G3q2D8RA3C+ZwKr3g/a/LFdyC9CG0kuHSKZMAwgSMi94PNDj4uo369BbasCMjcGupRceqB545M5gh8SuCLhmJmaT+0dyfEWzud87Dp5gVJb8h5bOMbiW9gBx5qjd6f/pipfzz2V2vET3m8FyB4Zk6kjprXbWB65B96gnLPZ9xaHidr9oCSW9vKz96HXGChHQ4cnptp8+vnXu7jBmvRP2ysT4znkuyWIMpVhkMCCD5g7GqO5Z7Hr6TMVzJ9mt42YKVYPLIuo4C+Ua43yd9/h9J/wA9dp0NgGijAnutJIiU7RgDJaVv1FA3x1Pt1qR8t37z2dvNIFDywxuwTOkF1DbZycb+dRuKfVGrXbKtvY8Z4/IwOV+QrPh4/q8ID4wZG8UjeuXO4Bx0GB7VIaUr04FKUoBXGWUKpZiAAMkk4AA3JJ8hXKq/5wvjfztYxsRbx4N26nBcndbcN5ZGGcjoMDbJqOyyNcXOXRHqWXhGu4t2uTRTpOtuG4Z3ndtNv3jZOO9VfKLOQMjxY6jIqzoZg6hlIZWAIIOQQdwQfMEVCrrhsckLQsoMbJoK9BpxjA9MeXpgVHOz3mRuG3B4Vev+jJzZzNsGVjtGT5HPQeRyv3apaPWq9uL4fb0JJ17S26UrisgJIBBI6+1aJEcqUpQClKUArG4neiGCSVtljRnPyVSx/lWTUQ7W7hk4LeFTgmMLn2d0Rv8AKxH1oCneFWv9WRXGrUuWB3yX8Rz9WqQ8uc7XPDiqktc2Y2MZ8UsK427tifGo+43QdK1qjAFfa+xt0ddtahJdFhPui24JrBdtlzRay2v2pJ4zBjJkLABfUNn4SM7g4IqBcx9ocl2rxWZaGI7facYeQefcqRlB5d42/oPMVLzRKsZ1ISP0itIgPgcrkKSvQuMnf39alPBOKCeMHOTj8R5H/rzrDWg9nY42Pp/jzMvVWSq4XzMLifDkgs5FiRiX8LFQXdtZwxJ6nbJq4eCdpPC3URx3MUWgBRHLmAqAMAASac4G22arppQCASAT0BPWuE9qj/Git/eUH+dd3aX2mMPGCnVqdmcrJeUM6uoZGDKdwVOQfkRsa7K88f8AmzEpJiaWAnr3MjJ+XSsqK94pCMQ8TkIHQTKsh+rsGJqlLSWLpyW46qt9eC/aVSEfaPxuLYpaXAHngqT+DKPyrNtu3e4Q4uOGSADctGxOAOpwVwf4qglVOPVMnVkJdGWnx6KZrWZbZlScxsI2bcK5HhJ+vnv8j0qkeE85Nw0i2vbaW2IydTZdZST431YyxJySy6hV38E4sl1bxTxhlSVA6h10sAwyMj/bIPUZFc+J8JhuYzHPEkqHqrqGHz36H3G9U79PC+O2ZLGTi8ohvCuNw3KaoZFcfusDj5+lYvM/K8N9AYpR03Rx8SN6j19x5/gRqePdhndP3/CZ2t5R+zdiUPsH3IHs2oH2qP2/aRdWMv2fituysP2ijqPUAeFx+8p+lY1vh9tL31POPn+/3gsK2MuGbjl7tAvbeM8MaEz38ZKxys36IxEZWSRj4iqggerbDIPXu5LtnsOO900rSrfWxZ3fq88RLMfw1HHkHx5VLUAPiAGSBvjfHUfT2qL87y9xLY3ucC2ulDn0im8En5DH1qajxCdl0YvhdPzOZVJRbLapXwGvtbZXFKUoBUJ7Zv8A2Lc/OH6/p46m1Q7tcgd+D3CRxtK7d2Aqgk571NwACTjr9KIFVz3Cp8TAf9eldF3IzxMYSC2NvLOPLPkalfLfYo0yd5xCR0ZxkQxMAUz5vJvqb90bD1NQfgMJjaWIsW7t3XJ6nRIyZ/ACvsqNZXqJyhXnhZz+nT8ywp7ngn/Y/wAjWktqLudVuJ2Z1ZZFDLblWwUEbZAbYHURnxDHvHeeeCnhnEdSjEFyzPFgYCknMsXoNzqX2YDyrM5S5kHDrsySEi3nCpN6RuDiOUj0wdDexB8qtXmvlaDiVqYZd1bDI69UbHhdT67/AFBI86+cu9pptQ3Ln6oq3Vbk4sqTgHJY4vPOe/khS3WNVKAeN5AXOc9QF07fvfjseJdjl9Cpa0vFmI6RyJ3ZPycMVz8wB71LOybk6fh9tMlzpMrzltStqDIqIqH26McHffepzUEtRPc3FsjjTFRUWjznftxO0XVdWMgQdXQB1HzZCQv1rpsOdYZPb67/AIHH5Zr0lUa452ccPu8ma1j1H9dB3b/PUmCT881LDWzX4uSKWkg+nBVkF6j/AAsD7dD+Fdk+dLADJwQAPMkYA+p2rP4p2BPGSbG8IHlHOuofxr/+Nd/JfInEIr6L7WiiGPLllkDqzL/ZqAfEDqw3TGF96tf1kHF9mV3pJKS8i0uEWAgt4oR0ijRP4FC/6VmV81V9rINMVT3aRxGC74tDbTSxrb2S97LlgNcrnwxnJxsoBPszD0xcNV7xPsN4fPPLO/fapXZ2AkAAZiWbA07DJ9a4si5RcU8fE9Tw8mDLz7ZL/wARFt/2if6GtFzbzjY3NnNAZ48yIdPizhlwydB94CpPb9gfC1OSkz+zSnH+XB/OtlF2N8JX/g1PzklP83rLh4XGMlJTfHoTu7PYyey7j4u+FW0mcsiCJ8nJ1xeAk+5ADfJhUrrX8H5ft7RWW3hSFXOpgi6QSABnA9hWwrXK4pSlAKUpQHw150mYf0le46faJ+n/AHzf716MrzDz1f8A2Lit8oB1NMzKPaYLJn8WrU8LuhVa3N4W1/R/Q7g8MzeKcUjjUhsHbcHpg+v+1THsD5inkE1sVd7WIZilYHEZJGYsn4hg6h6YPqMaHkjsYuLxluOJaoos5EPSST+95xqf4jv02NXrw/h0cEaxQoscaDCqowB9P9aa/Wx1GIwjwu/f+BOW4yaVWPavzPdxXNtbWk4tzIjyM2hWJ0EaR4gcDrUSXnbjsf7eCbHrGozt7KtZLklwytO+uEtspYZfdKoY9pnHRv3Vtt5aV3/+ZmuY7W+N5x9ltv4W/wD3U3LzC1FT/uXzRe1DVH2/a1xnPitLY/iuPr3pzWNddpvHWIKxW8eM5ChTq9/E5/LFNy8x/UVf9l80YHFuFs/Er6VZpoJ1u5FWSNyp04UoNjuMEeYraWPaHxi0GGEV8g82GiTHzXGfwY1r+Hd+zSzXJXvZ31sEACqQoXy2yQoJ/wBazqgdjT4MWzX2QtlseYki4T/5QNqzBLuCa0bzJHeKPngB/wDIasjhfGIbmMSQSpKh/WRgw+Rx0Psd686cz8YhWMq6rITsARn8Pf3HSpN2Q9ld1HOt7O0lqgOUhViHkHUCQeUf7rbnzA85oS3Gtpb3dHc44LxpSldloUpSgFKUoBSlKAVopeR7N7w3jwK9wdPjYlsaAApCk6QQAN8ZrZ8T4lHbwyTStpjjUsx64CjJ2G5PsKh9p22cJf8A4nQfR45B+ekj86AnVK13DeYba4AME8UoP3JFb8gcg+1bGgKd7Ts/03D6fYT9P0zZP8hWrqQdqMYHEoHO39VkGTjG0qH/AO6ojLxhB0y3y6fiaq2v3j5zxFN38eSM6vjNgZOwrTQcVmuG0WsLzNnH6NS4Hzf4F+pqU8K7Ib6fxXc8duD+og75x82JEan5ahXKhJkdWhts5xj1NBdcbjQZznHn0H4muXB4L2+IFrbsUP7VwUiHlnvGHi/wqTVp8C7KLC2IcxG4kH7S4PeEfJcBF+ig1MMVKqV3NOrw2uPM+Tzrwu+cG4jnZddvO8RK5wdJxtnruDWtueNy3Mot7ONppG6Kgz8yx6AD54HmalDdkF5dcRvcv9ntXuXfVjLyBiW8C+mGxqJxn13FW5yzyjbcPiEdtEEG2puruR5s3Vj+Q8gK99ks5Z1Hw+HtHN9OyK24R2frwm1PEbuP7beqU0RAjQjyOscYXbBYM48WDj9UbZOM3axxp2Ij4bGgPTWr7fNi6g/lU/7T5gnDi56LPak+wF1ET8qjMk6qQGYAnYZOM1PFI39Lpo2p/DyNn2c8y8RuZ5kvkhQJFGyiIdC7OBk6mHRDt7D6z+qF5m5WupZzPaXTQMVUFQ7oDpzg6k+Z2I/nXGx5s5hsxpKpdr5FwJD/ABKyufm2aNHFumnGTwngvylVXyf2t3c95Da3dgYTMWUSDWoyqs+ysDkYX723WrUrwrNNcMUpSh4KUpQEV7Uyf6Gvcf8AJP8AMZ/Kq0bl+2mRS8ER1KDsoB3GfiGD51avaDYd9wu8jzjMEhGfVVLj81qruEXKrbW4Z1BaJNOSAW8C9M9azfEG0otPzNTw5JuSa8iHce5OgM8dvbRsJ5mCxjX4ST5ktnCjzOavjs65Nfhtp3Mlw07M2ok50p4QNKAknTt9fQVXnF+Dx3MZRxg9VYfEhHQqfI1u+Re0p45UsOJHEvSG5J8NwM4UN6P5ZPU7Hf4utFepx2t8/E519DhLdFJR+Bte0TkCfiNxA0UscKRxurMyl2y7IRhQQDjT5n8fJwXsXsIQDMr3cg6tMxK588RDCAexz86ntKv4XUy9qzuxyaXjnGIOG2ZkKBY0wqRxqBqLHCqijAySenzrRWfbJw1zpeZoG+7NG6fngqPxqKdpXGftPEVgBzFZgMw8mncbZ8joT8C5rRMgIwQCPQjNRys2vBvaLwh6mn2jljy4yXjwzjtvcgm3mimA6mN1fHz0k4+tZ1edZODQk57sK33kyjD/ABLg1mW3EL6DeC/uF9FlInUfSTJFFau57b4HqIfgal+n+fuX9Uf5x54tuGRLJcs3jbSqoNTt94gEjZRuTn08yAa+tO1fiMQxNawXOBs0UhhJ+YYMM/LFRi5upr65ku7tcM2UihJ1LDF0x6EnfJ88n1wOnOKWSpT4ZqLLFXKLj8WuC2uaZk4lwWdrRhKJIi8ZUE6mjIdV09dWpMaSM52xUD4d2VXPEreS5vHe2nbe2j3Hc4OdUg65bpjYqN+uw0fKXMjcFu8nU1hcH9Io37l/JgP5+q+pUV6CgnV1V0YMrAFWU5DAjIII2II866TyuCtdXbp5Sqlx9fI8+8K5lnt5jaXilJ0OMN0k9Cre/ljY+XpUwtb9JOh39D1//tSzn3s+g4nDpcaJlB7qYDxIeoB+8meq/UYO9UgZb6zuBYzxM1yzBYHB8MhZgqNq/WXJzq67YODmpFLzL+n1sWtt3Xz+5aHIfCjcX8l639lbhoLfbZnP/rDjbyIEYPs3pVk1ruXuDLaWsVuhyIkC5PVj1Zj7sxLfWtjXBlTm5ycn3FKUocClKUB03lsJI3Q9HUqfkwIP86oThHYRePHO08hSSIFbQagwYo2VLbkIhAwBnI1Z8sN6BpQ9TwUJytxozRaXBWRCVZT1BXZgfcVmca4JHdRGOQe6sOqn1H+3nXT2icINhxbvU8MN741x0WZcCQf4s6vct7Vm2t6Hj19MDf2x1r57UVui33eO6Pp6JrUUqT57P1/2YPLvaTd8IdYL/Vc2p2jmG7oB5b/EB90nI8iRtV18K4pFcwpNCweORdSsM7j5HcHywemKpXlnlV+MXTNKGWyhbD7475wdo1P3R1Yjz288i8ba2WNFRFCIoCqqgAKAMAADYADyrbolOUE59T5/UwhCxxrfBUPGOxC6lup5o75VWWV5MGMkgu2rB3wcZxn26Vr5uxPiS/Bd2746alZc/gpxV5UqRwi+qPYazUVrELJJerKBPZxxtOiQPj0lAz/ERWNccK4rCcS8Pmb3ixKPxTYfWvQ9K59lHyLcPF9XD+/PqkzzSvMBWZYZoJYZGOAsiFDv7GtrLMF6nFWB23WrNw5GjjaSWO5iZAqljnJGBjffONuu1QHgvY9xK9w93ILSM9U+KQj+6Dgf4m+lRSqeeDW0/jqVbdyzLtjjPqR/i3HY3BhCmUv4dCjWzHyAA6HP1q4+x3gl5a2BjuwVGvMMbEM0aEA4bHTfJ0+WT06Dcco9n9nw5MW8fjIw0r+KRv8AF+qPZcD2qSVNCG0xddr5ayScopY6Y+/cj/NfPVpw5VNzJpL50IqlmbHXAHQb9TgVCLzt04TIUMkE7mNtcZaFCUYbaly+x36ivvbVbfZ5LTiI3EbGGVfVJMkEe4Ib6kVgW0ySIroQ6sMgjfNX9Pplcn72GYep1Loa93K9TLn7e+82s+H3Ex8i+EAPvp1fzFRbmjtK42VT+ztRI4REiAaRi2cDLFvltjyqSZrC5L4V9v4yJGGYbFde/Qyv/ZD5gDX7FRU92jhVW5N5ZBRrJ3WKKWEWtypaXEdnCl3L31wF/SPgDcknHh2OnOnPnpz51tqUrMNMUpSgFKUoCI9qPKpv+HSJGP00REsOOutM7D3YZX5kVQdpzQzwmNATcOVjEYG7OThSB8/L12r1VUAs+yCCPjB4grkDJcQBRpEjAhm1EnbJLBQBg+eBiobaYW43dizRqZ0Z2d/3n1JPyhy+LKyhtgc92niP3mJLOfqxJraiZdWnI1YzjO+Omcdce9RPn/nsWKpFCnf3k+0EI/DW/ogPyzg7gAkVVxfly74Zo4qtw010r6rnVurK5AI9SmcKfYgjTgUnfXXKMJPl9CBRb5R6EpWFwXiyXVvFPGcpKgYfUbj5g5B9wa6OYuZYLGBpriQIi/VmJ6Kq9WY/7noCamOTaUqk5u3O9lk12liptx/zCdbjPUMCFB9gGx6mpTy721WkzCO6VrGX0m/sz8pcAfxAV4pJvGTpxaWcFh0rC4hxiGGBp5JFWJV1F85GPbHUnyA61rrLmFliga5QpLcy6Y4lGWVWJZQ4z1WManPlv9WTzBtr7iEcKGSaRI0HVnYKo+p2qtuYO3a3Vu6sInvZfUAqg+uNTfQAe9ajtK5fW44zpuGkeM2ySRJrIRdLGOQY9c6WyCPi8/JY8OjhXTEioP3RjPzPU/Wr+n0btW5vCKGo1ipe1LLI7xyDifFsG9lWCMHKwoMqDjqVDbnfqzE7npWby9wiKxUxCRnLkE56A4xsBsuf9qz+LcUEKEkgHGd+gA6k1qOGdm91xW0kuw5iPW0Q7d7g+JmPVdWMKfr03N6UKdIlLGX2KUJXatuLeEbjjF53cZ9wfoMbn8P51NOx3hBi4YsrfHdO059g+BGM/wBxQfbURVErzDNd91ZyArO8iwFiMfG4U6h5Pvg/L1r1TZWixRpGgwkahVHoqgAD8BVTW6iNqioer9f9FvR6eVW5y6ndSlKzjQFKUoBSlabgvNtvdT3METEyWr6JARjf1X1AYMvzU+WCQNzWm5u5nj4faSXEu4UYVR1dz8Cj3J/AZPlW1uLhURndgqqCWZjgKAMkknoAKqO3vm41fC6YEWNqxFshGO+kHWVh5geQ8th96ob7o0wc5HUYuTwjK5R4DLre9vTrvLjc+kKfqxqPLAxn5Y8iTIr2JHjZZAGRlKsD0IIwR9a5TzhRk/8AjUcvuNGS4W2iKtcPuE30xqN2kkI6KBvjq2wHWvjpTt1NuVzJ/p9ki+oqMeehBk4hdWLT8NsbhhG7iUyfr26sDlQfvsNO4PkMYJONenJsZkEkskkzZydZB1Y9c5JHtmsjloakeZiWkmdmLEYJGcLt5dM48s1ua+hldZFKLfK6vzfckqohjc11PgFcJ7dXUq6hlPkRkVGL7mmVJjHpCkDGMF/MnO3XbG3uakVjerKmpc+m6ld/kajcJRwywpxlwjQ8H5WuDcusGpxask6REd4CurdhCcCTScAgHJyNjVn8p8eaa4163v784QkwvbwWURIMmdQGGON+rMQo6AmonDx0WlzBNq0mORdR9YmIWYH1Ggk/NVPkKv2GQMoYHIIyD65rSpn7SOWZd8PZywuhXfavb6Ljh9xsB3kkDe/fJqQfxRfnWllmCqWPQVLO2LhrS8JlZPjt2Sdf/dNlvwQsfpVScx8za4Y+6BLzBe7Ubku+PLzxnHzNb+gsjGElLouTA19LnOLj34M3gPL7cZv2iJK2sBDTsP1j+pED9D+BPXFegLe3WNFRFCooCqqjAUAYAAHQAbYqP9n3Kg4fYRwneQ+OZs51Svgvv5gbKPZRUkrOutds3NmjVUqoKKInedmFjJfrfNGRMrB8BsIzj4XZfNgQDsRkjfNSylKhJRSlKAUpSgNRzbx0WVjPcn9lGWA9W6IPqxA+tVzydafYY7C4Y+KU6blid2+1nUpYn7svdj21P61v+05zNNY2WAUmmMsoIzmO3AfB8sMxA/CuXHuEi6tpYGOBKhXOM6SdwcbZwQDj2rI1+r9jbXFeeX6dPuT1w3JsifNnNLcbuv6Ps2Is4yDczr+0AOwX1XI2+8d/hXeWxpHbRLHGAqooVFHkB/11rX8J4Rb8MtNCYVRu7uQC7ebM3QfyA2qOWtpd8ckKwaoLDJElyRhpsZBWNTvpzt+OT+qc+6VviNu2viK7/X18kSxSqjmR1X3M899cfZOGgSyn45/2cK5wSD0OM9d/YMamfDeQ04Xw65dCZ7popGkmYeKQhSwUZJIXIG2cnqc+Up5Z5Vt7CAQ20YRdtR6s5xjU7frH8h5YFdPOvCpLiyljhdo5CAVKuYySpDaS67qrY0kj1rd0+lr08NsF6vuyvKxzeWeceXL/AEomTtpA/DapVFOGGQahMMRjeSFkaMxORpf4lBJIB9T7+fWsqOdl6EiqlsPeZsVPMEzYzctYZnjbxE6hq66tRPX03rayXgVQWwDjcDyPnWiTib4610Szsx3rh5fU7SS6HzikrTuI0Us8rCNFHmW2/wBa9S2UOiNV9FA/AV557KeHtLxaGQorool05bxIFGGl0+Y1EJvjdtum3oxDkbbitGiG2JlamzdIwOYeHfaLSeD/AJsMkf8AGhUfzqoux3sqniuftd/GUMQAgRyCdW/iIBOAo6A+Zz5CrtpU5VFKUoBSlKAUpSgFKUoCtrm9M/HbnOdNpbxRL6apj3rn54VR/hrcd+v3h+IqtuIcZ4gL69jh4fLM73Mja2V9OkYjj6ADToRd9W+ay4+XeYZRnu7aD2JQn+b187q9DqNRdKSSS7Zf2yW67IRjhskHPPBxd2UiDxMn6RFB+No/FpOOoYZHzIPlU95bvIZbSGS3CrC8alFUABQR8OBsMdMeRBqpE4JzDFkG3t7j3Dov5Bk/lUp7G+GcQtreaC9hESK+qHxIf7Qs0i+Fj4QcEZ+8fpf8OouojKFmMdsfr9CK2UZYcSxK1vMPHorO2e4nJEaYzgFj4mCqAB1JZgPrWyqF85cxWk6S2BSS6d10yJbgMYc9C8jEJGwIyATnIG1aTaSyyJLJR3OXNYvr83EUTRxBO7GrZnwWbLLuAeowOm2TWqe+KgnA2x67jH+p6fKvl7ctbSNDcKwkQ48vEPI9fP1G1ZETalBxjO+OvyqjN/3NcGrUljbGXJwe7HocevkMjIJ9vf2rhG7kkEFcr1GPCd8kHz8iK7I0XXgbNjO222fOuF1dqjKCQMnf5YP+uK4XkkSvzkz7wWS7iP2aGTRHdSJG7RhRI4dgunXjXjf4c4r1laWyxxrGgCoihVA6BVGAB7YFeWeWL9zeRSw20l0ls6yusexOnOnyP62DjG+PrXonk/ni34jGTCWWRNpIZBpkjPuvp7jb65FXq5Nr3uplXRipe50JFSlKkIRSlKAUpXwCgPtKUoBSlKAUpSgFKUoDG4nZmWCSMO0ZkjZA6HDIWUjUp8mGcj3FVxYN3UL2kSxQXcIwYjnDtjaQH4pI3Pi1fFvg4INWhWk5l5Otb9QLmIOU+BwSrp/ddcED26e1Q3Uq2OGyWqx1vJRPM892r/1/ukCMhjEcRIly36Qd63ijKrltLY1Y8/OK8fs5YJSsWruyMrgZ056gH0H8iKns9pABxGwF2Z1RQ8byOJcR90rHBBwSjAg4x5bCoTzFa6kic4DGNMLnfZRkDcbb+VX/AAymN1NlMorMMPjj6P5fAj1U5QshZGT95NGqjscrkiQSE5LYx9NyNvethwrh6LFM0uXLALkeIgM4U6R5vvkb+WK1cSeoA+aj+btUk4DcEK+DqK6XAU5zoYMRsoUfDj61uRpqdbkq8SUWl8ePy5KMpyzhy4ys/Mk/L3Cri2V5oHis7aSQsIrrcxr0XMmV8RA+EnYY69amfLt1HfX8UlqctbH+sXKDSjqyn9Dk7y6mCt6KEyDkgGPmy4fecQga9I7h7ctE7yskcjFkKrkEBWA1ZGd8r5jFXLw3hkVvGIoY0ijXoqAKB67Dz96+M09e/F0ur7GzfPZ/xLojKpSlXimKE0pQClKUApSlAKUpQClKUApSlAK4SoCpDAEEEEHoQeufaudfCKA8rXvHMh4re2gSLJUSBFWWSInGNYyAzIMFh1znbNavjHFY52GT3enYK6Zx6jbcb+9bzmjl6SyvJLZkKoHZoyejw6sx6T0OMhT6aSPOtZJCrnDKDgDqPXPnX1eh8Pr9hu07/FjO7o316rDWPVr4FG66Tn7/AG6YNfCU+/CPkm/+Y1l2nHFjkBTVK24wNhv9P964NYRDJ7sbEDqem2/5/lXb3enwoFQnocZBx1B96vQpvgtuYr/zuf6NqK/MhlKD8364/k6nt9I7xjnSTJ3f7MN8WNHp5V62sboSRJIOjqrD5MAR/OvKvAuGyX95FZpg9447xk6JGN5Dv6D88Dzr1fGgUADoBgfSvmvE3p/aKNC6Ln1LtG/bmRypSlZZOKUpQClKUApSlAKUpQClKUArhLMFGScVzrE4hZCRd87UPGfV4lGTjUK7vtC+o/GoG123fsiwuEU4MjlVU7Z8AyWf0zgDrvtUA7Rub3KBbaVzCpxLLCW2ffSneAaSD+6c5GD1GfXwcxbk8G67Wo47m6kMkjdzZWqtmMjKTzSNj5sVjUaT94dKhs3ZTxeKMSLEk2tVYqrjWuVHhKtpOodCFz0NaLlvjTrNDbxxiVGuYpnRR4pmjxpUuSRozk9NsknpV32nMxRO8lkDOJlik7sHSsrso0jO5ALqM+fX2HWnuuqk5Qk1/B3eorEGk8FMtyvxQMR/R8+T/wBm5G23UbVseFdk3FrsgPELaM9TKQu39wZkP1GKuqXnUrPJHoJ7uFZcDq4JkBC+4MeP8YrQcT7V3Ntb3trHrttZFypGZI1xgnbpobc+uV6A5q1Zr9TZHbKbx8v8EMYQXKRGezcQcIvQZpVjWaCSOUy6QYri3dS6a9tKkNkD9bwnfarks+YbeZFeKVJEcZVlOQfLqPPO2K8s8euXvuKyyIuXlmJVI8tqxgKVOwwQAdRxsc1KuB8E4jazmBWaFnLOjZEls+2WUqRlX6b9fD0xvVCKa4ZZnjbu4z5fUv6449BGQHlRSegLAE/IHrWVBcq4ypzVW2PIzX7p/SliCyqQJoZv0ZGSRlNayL19G+lTfl/kW1sjm3Eqfu9/MU/+GzlD+FdESySClKUOhSlKAUpSgFKUoBSlKAUpSgI7zNyZHe6RI7qgJLxqdKy7eEOR4io3OkEA53zitPxHk1yogUIttp0sirjUPJR5InrgZ9COtTqle5OXFMq/lns5S1Ml13QieQlVjGT3cZbbOSfGwwWxsPhHTJ0Et1/6MimJwJb5JCT5ar0vg/IAfhV3MoOxrS8z8qxXts9u/hV8bgDIIIIIyCOoHUUyeOJBeYVMM0F2AdMRaObHlDLjxH2R1Vj7avSu2x5ZeCeSSFNVtcHMsYxhHIwZFHTQw2ZfkRkDAn9vwRFUg75rMht1VdIG1e5OVBkC5X5NiikfudKK2+koNSfurIPEY/3WzjyONhM4+DR6ArKG+Y612wcORGLKME1lV5k6UfM+IoAwOgr7SleHY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8" descr="data:image/jpeg;base64,/9j/4AAQSkZJRgABAQAAAQABAAD/2wCEAAkGBhQSEBUUExQWFBUVFhoaGBgXGBwYGxYbGBgaGRcfHBgcIiceGBokHBccIDMgIycpLCwsGB8xNTEqNSYrLCkBCQoKDgwOGg8PGiwkHyQsKS4vLCwsLCwtLS0vLCwsKSkxKi0tLCwuKSopKikvKSwsKikpLCwpLCwsLCwsLCwsLP/AABEIASkAqgMBIgACEQEDEQH/xAAcAAEAAgIDAQAAAAAAAAAAAAAABgcEBQIDCAH/xABMEAACAQMCAwYDBAYIAwMNAAABAgMABBESIQUGMQcTIkFRYTJxgRRSkaEjQkNikrEVJDNygqLB0URT8GNz8QgWJTQ1g5Ojs8LS0+H/xAAaAQEAAwEBAQAAAAAAAAAAAAAAAwQFAgEG/8QAMhEAAgIBAwIDBgUEAwAAAAAAAAECAxEEEiExQQVRcRMiYZHB0TKBofDxFEKx4SNScv/aAAwDAQACEQMRAD8AvGlKUApSlAKUpQClKiHaaJhaRvBO8DJcQ5ZG0ko792wwdm+MHBB+HpXjeOTxvCyS+lVMebuKW65722uQOoliMTn/ABRtpz/hFSvkDnabiKyNJaNAqEqJBIHjkYHDBTgE4PmARtjOdq4hbGf4WRVX12/geSXUpSpCYUpSgFKUoBSlKAUpSgFKUoBSlKAUpXwmgPtKhF32wWCXkVokhmeSRULxANGjMdIy+d98fDnGam9AQvtB4vdQyW6QTLCk3eBm7sO2pFDKBqOkArq6g/DVc8ahVZEmnee9uSwEKyNqOs/CEjUBF39B5Zq0O0XgU1zbRm3QSTQTpKiFgobAZGGo7DwuT9BWFyNyK9vI11dsr3DLpRVJKQKcagCQNTnG7Y6DA2617ITnPGfdKV1NtliSliGOfsQGyil4hcrZANGyki6YfsApw4z01kgqvUdW3FXbw7h8cESRRKEjjUKqjoAK4wWEUTSyKio0pDSMNtRVQoLH2ArT3naFw+NipuomYfqxkyt/DGGOa7rqjWsImo08aVth3JFVd9pPMt/bXUC2LRnMTu8UoGG0uigg7EHx/eFOJdpM7ti0twi/825yM/3YUOr+Jl+VRpo5ZLh7ieYyyMgT4QiIoOcIgzjffJJNeTtSXBsabQWWSTnFqPyO+z7crmHa+4c4/fhJ0/g2R/nrd2Pb7wxzh2mh/wC8iJ9PuFv+hWlB9K1F1ZPfXC2UAXW4JkkZQwijBAZsHruQAPNiPQ1xG5t4wWrvC4Vxc9+EvNF0cD49DeQia3fvIySA2GXJU4OzAHr7VsKweB8IS1t4oIhhIkCr6nHmfcnc+5rOqyYgpSlAKUpQClKUApSlAKrHtqvpgtvCWaO0mcrNIhIJIHhjY9FR8n56farOrXcwcCivLaS3mGUkXB9Qeqke4IBHuKHMllNJ4KQ49wCKGx12sYVoGSdCBkkxkElid28Odj6VefBeKLc20U6bLNGrgHqA6g4PuM4ql+A95E8/D7g5ltyULffRh4G9cFSDWNw7nPi9lw1II4Io1t/B3kh1O4aTCBUzgDxhcnO1dy55Rn6Sxwcq7Hyn375Lt5g40tpay3DqzLEpYhcZIHpkgVXF7z9xOckRRwWSHoX/AE8v4DEY+RzU85ttWl4ZdRkAu1rKPbUYm6Z8tVVZw7iKtbxSEgBo1P5DI+h2qtdNwXB9L4dpq75NT7HK4sGm3uppbo+krfo8+0K4jH4GsmKJUXChUUeQAUD6DatBxTnGOM6Ey7k4CqNTEnoAo/1rZcG7O+JcQIa6Y2Vuf1eszD009I/rgj0NV1Gdhs2XabSLCxnyXX8/9mJxLm2GJhGuqaUnAjjGpifIbVtOEdm/EOIDXeStYwnpDGP0pHlqb9X6/gKsnlfkWz4euLaIKxHikbxSN83O+PYYHtW/qxGpRMTUeI228LhfD7/tfA8zLzBJZiazmDNPBK0a9S0gJOjHqT6+hFXT2bcnGyttcwBup/HMfu/djB+6g2+eo+lZUnZ5aNxIcRKsZwBsSNGQukPpxnWAMZz74zvUmruMFFtogt1VlsI1yfC/X4sUpSuyqKUpQClKUApSlAKUpQCtLzheXMVlK1nF31wF8C5G3q2D8RA3C+ZwKr3g/a/LFdyC9CG0kuHSKZMAwgSMi94PNDj4uo369BbasCMjcGupRceqB545M5gh8SuCLhmJmaT+0dyfEWzud87Dp5gVJb8h5bOMbiW9gBx5qjd6f/pipfzz2V2vET3m8FyB4Zk6kjprXbWB65B96gnLPZ9xaHidr9oCSW9vKz96HXGChHQ4cnptp8+vnXu7jBmvRP2ysT4znkuyWIMpVhkMCCD5g7GqO5Z7Hr6TMVzJ9mt42YKVYPLIuo4C+Ua43yd9/h9J/wA9dp0NgGijAnutJIiU7RgDJaVv1FA3x1Pt1qR8t37z2dvNIFDywxuwTOkF1DbZycb+dRuKfVGrXbKtvY8Z4/IwOV+QrPh4/q8ID4wZG8UjeuXO4Bx0GB7VIaUr04FKUoBXGWUKpZiAAMkk4AA3JJ8hXKq/5wvjfztYxsRbx4N26nBcndbcN5ZGGcjoMDbJqOyyNcXOXRHqWXhGu4t2uTRTpOtuG4Z3ndtNv3jZOO9VfKLOQMjxY6jIqzoZg6hlIZWAIIOQQdwQfMEVCrrhsckLQsoMbJoK9BpxjA9MeXpgVHOz3mRuG3B4Vev+jJzZzNsGVjtGT5HPQeRyv3apaPWq9uL4fb0JJ17S26UrisgJIBBI6+1aJEcqUpQClKUArG4neiGCSVtljRnPyVSx/lWTUQ7W7hk4LeFTgmMLn2d0Rv8AKxH1oCneFWv9WRXGrUuWB3yX8Rz9WqQ8uc7XPDiqktc2Y2MZ8UsK427tifGo+43QdK1qjAFfa+xt0ddtahJdFhPui24JrBdtlzRay2v2pJ4zBjJkLABfUNn4SM7g4IqBcx9ocl2rxWZaGI7facYeQefcqRlB5d42/oPMVLzRKsZ1ISP0itIgPgcrkKSvQuMnf39alPBOKCeMHOTj8R5H/rzrDWg9nY42Pp/jzMvVWSq4XzMLifDkgs5FiRiX8LFQXdtZwxJ6nbJq4eCdpPC3URx3MUWgBRHLmAqAMAASac4G22arppQCASAT0BPWuE9qj/Git/eUH+dd3aX2mMPGCnVqdmcrJeUM6uoZGDKdwVOQfkRsa7K88f8AmzEpJiaWAnr3MjJ+XSsqK94pCMQ8TkIHQTKsh+rsGJqlLSWLpyW46qt9eC/aVSEfaPxuLYpaXAHngqT+DKPyrNtu3e4Q4uOGSADctGxOAOpwVwf4qglVOPVMnVkJdGWnx6KZrWZbZlScxsI2bcK5HhJ+vnv8j0qkeE85Nw0i2vbaW2IydTZdZST431YyxJySy6hV38E4sl1bxTxhlSVA6h10sAwyMj/bIPUZFc+J8JhuYzHPEkqHqrqGHz36H3G9U79PC+O2ZLGTi8ohvCuNw3KaoZFcfusDj5+lYvM/K8N9AYpR03Rx8SN6j19x5/gRqePdhndP3/CZ2t5R+zdiUPsH3IHs2oH2qP2/aRdWMv2fituysP2ijqPUAeFx+8p+lY1vh9tL31POPn+/3gsK2MuGbjl7tAvbeM8MaEz38ZKxys36IxEZWSRj4iqggerbDIPXu5LtnsOO900rSrfWxZ3fq88RLMfw1HHkHx5VLUAPiAGSBvjfHUfT2qL87y9xLY3ucC2ulDn0im8En5DH1qajxCdl0YvhdPzOZVJRbLapXwGvtbZXFKUoBUJ7Zv8A2Lc/OH6/p46m1Q7tcgd+D3CRxtK7d2Aqgk571NwACTjr9KIFVz3Cp8TAf9eldF3IzxMYSC2NvLOPLPkalfLfYo0yd5xCR0ZxkQxMAUz5vJvqb90bD1NQfgMJjaWIsW7t3XJ6nRIyZ/ACvsqNZXqJyhXnhZz+nT8ywp7ngn/Y/wAjWktqLudVuJ2Z1ZZFDLblWwUEbZAbYHURnxDHvHeeeCnhnEdSjEFyzPFgYCknMsXoNzqX2YDyrM5S5kHDrsySEi3nCpN6RuDiOUj0wdDexB8qtXmvlaDiVqYZd1bDI69UbHhdT67/AFBI86+cu9pptQ3Ln6oq3Vbk4sqTgHJY4vPOe/khS3WNVKAeN5AXOc9QF07fvfjseJdjl9Cpa0vFmI6RyJ3ZPycMVz8wB71LOybk6fh9tMlzpMrzltStqDIqIqH26McHffepzUEtRPc3FsjjTFRUWjznftxO0XVdWMgQdXQB1HzZCQv1rpsOdYZPb67/AIHH5Zr0lUa452ccPu8ma1j1H9dB3b/PUmCT881LDWzX4uSKWkg+nBVkF6j/AAsD7dD+Fdk+dLADJwQAPMkYA+p2rP4p2BPGSbG8IHlHOuofxr/+Nd/JfInEIr6L7WiiGPLllkDqzL/ZqAfEDqw3TGF96tf1kHF9mV3pJKS8i0uEWAgt4oR0ijRP4FC/6VmV81V9rINMVT3aRxGC74tDbTSxrb2S97LlgNcrnwxnJxsoBPszD0xcNV7xPsN4fPPLO/fapXZ2AkAAZiWbA07DJ9a4si5RcU8fE9Tw8mDLz7ZL/wARFt/2if6GtFzbzjY3NnNAZ48yIdPizhlwydB94CpPb9gfC1OSkz+zSnH+XB/OtlF2N8JX/g1PzklP83rLh4XGMlJTfHoTu7PYyey7j4u+FW0mcsiCJ8nJ1xeAk+5ADfJhUrrX8H5ft7RWW3hSFXOpgi6QSABnA9hWwrXK4pSlAKUpQHw150mYf0le46faJ+n/AHzf716MrzDz1f8A2Lit8oB1NMzKPaYLJn8WrU8LuhVa3N4W1/R/Q7g8MzeKcUjjUhsHbcHpg+v+1THsD5inkE1sVd7WIZilYHEZJGYsn4hg6h6YPqMaHkjsYuLxluOJaoos5EPSST+95xqf4jv02NXrw/h0cEaxQoscaDCqowB9P9aa/Wx1GIwjwu/f+BOW4yaVWPavzPdxXNtbWk4tzIjyM2hWJ0EaR4gcDrUSXnbjsf7eCbHrGozt7KtZLklwytO+uEtspYZfdKoY9pnHRv3Vtt5aV3/+ZmuY7W+N5x9ltv4W/wD3U3LzC1FT/uXzRe1DVH2/a1xnPitLY/iuPr3pzWNddpvHWIKxW8eM5ChTq9/E5/LFNy8x/UVf9l80YHFuFs/Er6VZpoJ1u5FWSNyp04UoNjuMEeYraWPaHxi0GGEV8g82GiTHzXGfwY1r+Hd+zSzXJXvZ31sEACqQoXy2yQoJ/wBazqgdjT4MWzX2QtlseYki4T/5QNqzBLuCa0bzJHeKPngB/wDIasjhfGIbmMSQSpKh/WRgw+Rx0Psd686cz8YhWMq6rITsARn8Pf3HSpN2Q9ld1HOt7O0lqgOUhViHkHUCQeUf7rbnzA85oS3Gtpb3dHc44LxpSldloUpSgFKUoBSlKAVopeR7N7w3jwK9wdPjYlsaAApCk6QQAN8ZrZ8T4lHbwyTStpjjUsx64CjJ2G5PsKh9p22cJf8A4nQfR45B+ekj86AnVK13DeYba4AME8UoP3JFb8gcg+1bGgKd7Ts/03D6fYT9P0zZP8hWrqQdqMYHEoHO39VkGTjG0qH/AO6ojLxhB0y3y6fiaq2v3j5zxFN38eSM6vjNgZOwrTQcVmuG0WsLzNnH6NS4Hzf4F+pqU8K7Ib6fxXc8duD+og75x82JEan5ahXKhJkdWhts5xj1NBdcbjQZznHn0H4muXB4L2+IFrbsUP7VwUiHlnvGHi/wqTVp8C7KLC2IcxG4kH7S4PeEfJcBF+ig1MMVKqV3NOrw2uPM+Tzrwu+cG4jnZddvO8RK5wdJxtnruDWtueNy3Mot7ONppG6Kgz8yx6AD54HmalDdkF5dcRvcv9ntXuXfVjLyBiW8C+mGxqJxn13FW5yzyjbcPiEdtEEG2puruR5s3Vj+Q8gK99ks5Z1Hw+HtHN9OyK24R2frwm1PEbuP7beqU0RAjQjyOscYXbBYM48WDj9UbZOM3axxp2Ij4bGgPTWr7fNi6g/lU/7T5gnDi56LPak+wF1ET8qjMk6qQGYAnYZOM1PFI39Lpo2p/DyNn2c8y8RuZ5kvkhQJFGyiIdC7OBk6mHRDt7D6z+qF5m5WupZzPaXTQMVUFQ7oDpzg6k+Z2I/nXGx5s5hsxpKpdr5FwJD/ABKyufm2aNHFumnGTwngvylVXyf2t3c95Da3dgYTMWUSDWoyqs+ysDkYX723WrUrwrNNcMUpSh4KUpQEV7Uyf6Gvcf8AJP8AMZ/Kq0bl+2mRS8ER1KDsoB3GfiGD51avaDYd9wu8jzjMEhGfVVLj81qruEXKrbW4Z1BaJNOSAW8C9M9azfEG0otPzNTw5JuSa8iHce5OgM8dvbRsJ5mCxjX4ST5ktnCjzOavjs65Nfhtp3Mlw07M2ok50p4QNKAknTt9fQVXnF+Dx3MZRxg9VYfEhHQqfI1u+Re0p45UsOJHEvSG5J8NwM4UN6P5ZPU7Hf4utFepx2t8/E519DhLdFJR+Bte0TkCfiNxA0UscKRxurMyl2y7IRhQQDjT5n8fJwXsXsIQDMr3cg6tMxK588RDCAexz86ntKv4XUy9qzuxyaXjnGIOG2ZkKBY0wqRxqBqLHCqijAySenzrRWfbJw1zpeZoG+7NG6fngqPxqKdpXGftPEVgBzFZgMw8mncbZ8joT8C5rRMgIwQCPQjNRys2vBvaLwh6mn2jljy4yXjwzjtvcgm3mimA6mN1fHz0k4+tZ1edZODQk57sK33kyjD/ABLg1mW3EL6DeC/uF9FlInUfSTJFFau57b4HqIfgal+n+fuX9Uf5x54tuGRLJcs3jbSqoNTt94gEjZRuTn08yAa+tO1fiMQxNawXOBs0UhhJ+YYMM/LFRi5upr65ku7tcM2UihJ1LDF0x6EnfJ88n1wOnOKWSpT4ZqLLFXKLj8WuC2uaZk4lwWdrRhKJIi8ZUE6mjIdV09dWpMaSM52xUD4d2VXPEreS5vHe2nbe2j3Hc4OdUg65bpjYqN+uw0fKXMjcFu8nU1hcH9Io37l/JgP5+q+pUV6CgnV1V0YMrAFWU5DAjIII2II866TyuCtdXbp5Sqlx9fI8+8K5lnt5jaXilJ0OMN0k9Cre/ljY+XpUwtb9JOh39D1//tSzn3s+g4nDpcaJlB7qYDxIeoB+8meq/UYO9UgZb6zuBYzxM1yzBYHB8MhZgqNq/WXJzq67YODmpFLzL+n1sWtt3Xz+5aHIfCjcX8l639lbhoLfbZnP/rDjbyIEYPs3pVk1ruXuDLaWsVuhyIkC5PVj1Zj7sxLfWtjXBlTm5ycn3FKUocClKUB03lsJI3Q9HUqfkwIP86oThHYRePHO08hSSIFbQagwYo2VLbkIhAwBnI1Z8sN6BpQ9TwUJytxozRaXBWRCVZT1BXZgfcVmca4JHdRGOQe6sOqn1H+3nXT2icINhxbvU8MN741x0WZcCQf4s6vct7Vm2t6Hj19MDf2x1r57UVui33eO6Pp6JrUUqT57P1/2YPLvaTd8IdYL/Vc2p2jmG7oB5b/EB90nI8iRtV18K4pFcwpNCweORdSsM7j5HcHywemKpXlnlV+MXTNKGWyhbD7475wdo1P3R1Yjz288i8ba2WNFRFCIoCqqgAKAMAADYADyrbolOUE59T5/UwhCxxrfBUPGOxC6lup5o75VWWV5MGMkgu2rB3wcZxn26Vr5uxPiS/Bd2746alZc/gpxV5UqRwi+qPYazUVrELJJerKBPZxxtOiQPj0lAz/ERWNccK4rCcS8Pmb3ixKPxTYfWvQ9K59lHyLcPF9XD+/PqkzzSvMBWZYZoJYZGOAsiFDv7GtrLMF6nFWB23WrNw5GjjaSWO5iZAqljnJGBjffONuu1QHgvY9xK9w93ILSM9U+KQj+6Dgf4m+lRSqeeDW0/jqVbdyzLtjjPqR/i3HY3BhCmUv4dCjWzHyAA6HP1q4+x3gl5a2BjuwVGvMMbEM0aEA4bHTfJ0+WT06Dcco9n9nw5MW8fjIw0r+KRv8AF+qPZcD2qSVNCG0xddr5ayScopY6Y+/cj/NfPVpw5VNzJpL50IqlmbHXAHQb9TgVCLzt04TIUMkE7mNtcZaFCUYbaly+x36ivvbVbfZ5LTiI3EbGGVfVJMkEe4Ib6kVgW0ySIroQ6sMgjfNX9Pplcn72GYep1Loa93K9TLn7e+82s+H3Ex8i+EAPvp1fzFRbmjtK42VT+ztRI4REiAaRi2cDLFvltjyqSZrC5L4V9v4yJGGYbFde/Qyv/ZD5gDX7FRU92jhVW5N5ZBRrJ3WKKWEWtypaXEdnCl3L31wF/SPgDcknHh2OnOnPnpz51tqUrMNMUpSgFKUoCI9qPKpv+HSJGP00REsOOutM7D3YZX5kVQdpzQzwmNATcOVjEYG7OThSB8/L12r1VUAs+yCCPjB4grkDJcQBRpEjAhm1EnbJLBQBg+eBiobaYW43dizRqZ0Z2d/3n1JPyhy+LKyhtgc92niP3mJLOfqxJraiZdWnI1YzjO+Omcdce9RPn/nsWKpFCnf3k+0EI/DW/ogPyzg7gAkVVxfly74Zo4qtw010r6rnVurK5AI9SmcKfYgjTgUnfXXKMJPl9CBRb5R6EpWFwXiyXVvFPGcpKgYfUbj5g5B9wa6OYuZYLGBpriQIi/VmJ6Kq9WY/7noCamOTaUqk5u3O9lk12liptx/zCdbjPUMCFB9gGx6mpTy721WkzCO6VrGX0m/sz8pcAfxAV4pJvGTpxaWcFh0rC4hxiGGBp5JFWJV1F85GPbHUnyA61rrLmFliga5QpLcy6Y4lGWVWJZQ4z1WManPlv9WTzBtr7iEcKGSaRI0HVnYKo+p2qtuYO3a3Vu6sInvZfUAqg+uNTfQAe9ajtK5fW44zpuGkeM2ySRJrIRdLGOQY9c6WyCPi8/JY8OjhXTEioP3RjPzPU/Wr+n0btW5vCKGo1ipe1LLI7xyDifFsG9lWCMHKwoMqDjqVDbnfqzE7npWby9wiKxUxCRnLkE56A4xsBsuf9qz+LcUEKEkgHGd+gA6k1qOGdm91xW0kuw5iPW0Q7d7g+JmPVdWMKfr03N6UKdIlLGX2KUJXatuLeEbjjF53cZ9wfoMbn8P51NOx3hBi4YsrfHdO059g+BGM/wBxQfbURVErzDNd91ZyArO8iwFiMfG4U6h5Pvg/L1r1TZWixRpGgwkahVHoqgAD8BVTW6iNqioer9f9FvR6eVW5y6ndSlKzjQFKUoBSlabgvNtvdT3METEyWr6JARjf1X1AYMvzU+WCQNzWm5u5nj4faSXEu4UYVR1dz8Cj3J/AZPlW1uLhURndgqqCWZjgKAMkknoAKqO3vm41fC6YEWNqxFshGO+kHWVh5geQ8th96ob7o0wc5HUYuTwjK5R4DLre9vTrvLjc+kKfqxqPLAxn5Y8iTIr2JHjZZAGRlKsD0IIwR9a5TzhRk/8AjUcvuNGS4W2iKtcPuE30xqN2kkI6KBvjq2wHWvjpTt1NuVzJ/p9ki+oqMeehBk4hdWLT8NsbhhG7iUyfr26sDlQfvsNO4PkMYJONenJsZkEkskkzZydZB1Y9c5JHtmsjloakeZiWkmdmLEYJGcLt5dM48s1ua+hldZFKLfK6vzfckqohjc11PgFcJ7dXUq6hlPkRkVGL7mmVJjHpCkDGMF/MnO3XbG3uakVjerKmpc+m6ld/kajcJRwywpxlwjQ8H5WuDcusGpxask6REd4CurdhCcCTScAgHJyNjVn8p8eaa4163v784QkwvbwWURIMmdQGGON+rMQo6AmonDx0WlzBNq0mORdR9YmIWYH1Ggk/NVPkKv2GQMoYHIIyD65rSpn7SOWZd8PZywuhXfavb6Ljh9xsB3kkDe/fJqQfxRfnWllmCqWPQVLO2LhrS8JlZPjt2Sdf/dNlvwQsfpVScx8za4Y+6BLzBe7Ubku+PLzxnHzNb+gsjGElLouTA19LnOLj34M3gPL7cZv2iJK2sBDTsP1j+pED9D+BPXFegLe3WNFRFCooCqqjAUAYAAHQAbYqP9n3Kg4fYRwneQ+OZs51Svgvv5gbKPZRUkrOutds3NmjVUqoKKInedmFjJfrfNGRMrB8BsIzj4XZfNgQDsRkjfNSylKhJRSlKAUpSgNRzbx0WVjPcn9lGWA9W6IPqxA+tVzydafYY7C4Y+KU6blid2+1nUpYn7svdj21P61v+05zNNY2WAUmmMsoIzmO3AfB8sMxA/CuXHuEi6tpYGOBKhXOM6SdwcbZwQDj2rI1+r9jbXFeeX6dPuT1w3JsifNnNLcbuv6Ps2Is4yDczr+0AOwX1XI2+8d/hXeWxpHbRLHGAqooVFHkB/11rX8J4Rb8MtNCYVRu7uQC7ebM3QfyA2qOWtpd8ckKwaoLDJElyRhpsZBWNTvpzt+OT+qc+6VviNu2viK7/X18kSxSqjmR1X3M899cfZOGgSyn45/2cK5wSD0OM9d/YMamfDeQ04Xw65dCZ7popGkmYeKQhSwUZJIXIG2cnqc+Up5Z5Vt7CAQ20YRdtR6s5xjU7frH8h5YFdPOvCpLiyljhdo5CAVKuYySpDaS67qrY0kj1rd0+lr08NsF6vuyvKxzeWeceXL/AEomTtpA/DapVFOGGQahMMRjeSFkaMxORpf4lBJIB9T7+fWsqOdl6EiqlsPeZsVPMEzYzctYZnjbxE6hq66tRPX03rayXgVQWwDjcDyPnWiTib4610Szsx3rh5fU7SS6HzikrTuI0Us8rCNFHmW2/wBa9S2UOiNV9FA/AV557KeHtLxaGQorool05bxIFGGl0+Y1EJvjdtum3oxDkbbitGiG2JlamzdIwOYeHfaLSeD/AJsMkf8AGhUfzqoux3sqniuftd/GUMQAgRyCdW/iIBOAo6A+Zz5CrtpU5VFKUoBSlKAUpSgFKUoCtrm9M/HbnOdNpbxRL6apj3rn54VR/hrcd+v3h+IqtuIcZ4gL69jh4fLM73Mja2V9OkYjj6ADToRd9W+ay4+XeYZRnu7aD2JQn+b187q9DqNRdKSSS7Zf2yW67IRjhskHPPBxd2UiDxMn6RFB+No/FpOOoYZHzIPlU95bvIZbSGS3CrC8alFUABQR8OBsMdMeRBqpE4JzDFkG3t7j3Dov5Bk/lUp7G+GcQtreaC9hESK+qHxIf7Qs0i+Fj4QcEZ+8fpf8OouojKFmMdsfr9CK2UZYcSxK1vMPHorO2e4nJEaYzgFj4mCqAB1JZgPrWyqF85cxWk6S2BSS6d10yJbgMYc9C8jEJGwIyATnIG1aTaSyyJLJR3OXNYvr83EUTRxBO7GrZnwWbLLuAeowOm2TWqe+KgnA2x67jH+p6fKvl7ctbSNDcKwkQ48vEPI9fP1G1ZETalBxjO+OvyqjN/3NcGrUljbGXJwe7HocevkMjIJ9vf2rhG7kkEFcr1GPCd8kHz8iK7I0XXgbNjO222fOuF1dqjKCQMnf5YP+uK4XkkSvzkz7wWS7iP2aGTRHdSJG7RhRI4dgunXjXjf4c4r1laWyxxrGgCoihVA6BVGAB7YFeWeWL9zeRSw20l0ls6yusexOnOnyP62DjG+PrXonk/ni34jGTCWWRNpIZBpkjPuvp7jb65FXq5Nr3uplXRipe50JFSlKkIRSlKAUpXwCgPtKUoBSlKAUpSgFKUoDG4nZmWCSMO0ZkjZA6HDIWUjUp8mGcj3FVxYN3UL2kSxQXcIwYjnDtjaQH4pI3Pi1fFvg4INWhWk5l5Otb9QLmIOU+BwSrp/ddcED26e1Q3Uq2OGyWqx1vJRPM892r/1/ukCMhjEcRIly36Qd63ijKrltLY1Y8/OK8fs5YJSsWruyMrgZ056gH0H8iKns9pABxGwF2Z1RQ8byOJcR90rHBBwSjAg4x5bCoTzFa6kic4DGNMLnfZRkDcbb+VX/AAymN1NlMorMMPjj6P5fAj1U5QshZGT95NGqjscrkiQSE5LYx9NyNvethwrh6LFM0uXLALkeIgM4U6R5vvkb+WK1cSeoA+aj+btUk4DcEK+DqK6XAU5zoYMRsoUfDj61uRpqdbkq8SUWl8ePy5KMpyzhy4ys/Mk/L3Cri2V5oHis7aSQsIrrcxr0XMmV8RA+EnYY69amfLt1HfX8UlqctbH+sXKDSjqyn9Dk7y6mCt6KEyDkgGPmy4fecQga9I7h7ctE7yskcjFkKrkEBWA1ZGd8r5jFXLw3hkVvGIoY0ijXoqAKB67Dz96+M09e/F0ur7GzfPZ/xLojKpSlXimKE0pQClKUApSlAKUpQClKUApSlAK4SoCpDAEEEEHoQeufaudfCKA8rXvHMh4re2gSLJUSBFWWSInGNYyAzIMFh1znbNavjHFY52GT3enYK6Zx6jbcb+9bzmjl6SyvJLZkKoHZoyejw6sx6T0OMhT6aSPOtZJCrnDKDgDqPXPnX1eh8Pr9hu07/FjO7o316rDWPVr4FG66Tn7/AG6YNfCU+/CPkm/+Y1l2nHFjkBTVK24wNhv9P964NYRDJ7sbEDqem2/5/lXb3enwoFQnocZBx1B96vQpvgtuYr/zuf6NqK/MhlKD8364/k6nt9I7xjnSTJ3f7MN8WNHp5V62sboSRJIOjqrD5MAR/OvKvAuGyX95FZpg9447xk6JGN5Dv6D88Dzr1fGgUADoBgfSvmvE3p/aKNC6Ln1LtG/bmRypSlZZOKUpQClKUApSlAKUpQClKUArhLMFGScVzrE4hZCRd87UPGfV4lGTjUK7vtC+o/GoG123fsiwuEU4MjlVU7Z8AyWf0zgDrvtUA7Rub3KBbaVzCpxLLCW2ffSneAaSD+6c5GD1GfXwcxbk8G67Wo47m6kMkjdzZWqtmMjKTzSNj5sVjUaT94dKhs3ZTxeKMSLEk2tVYqrjWuVHhKtpOodCFz0NaLlvjTrNDbxxiVGuYpnRR4pmjxpUuSRozk9NsknpV32nMxRO8lkDOJlik7sHSsrso0jO5ALqM+fX2HWnuuqk5Qk1/B3eorEGk8FMtyvxQMR/R8+T/wBm5G23UbVseFdk3FrsgPELaM9TKQu39wZkP1GKuqXnUrPJHoJ7uFZcDq4JkBC+4MeP8YrQcT7V3Ntb3trHrttZFypGZI1xgnbpobc+uV6A5q1Zr9TZHbKbx8v8EMYQXKRGezcQcIvQZpVjWaCSOUy6QYri3dS6a9tKkNkD9bwnfarks+YbeZFeKVJEcZVlOQfLqPPO2K8s8euXvuKyyIuXlmJVI8tqxgKVOwwQAdRxsc1KuB8E4jazmBWaFnLOjZEls+2WUqRlX6b9fD0xvVCKa4ZZnjbu4z5fUv6449BGQHlRSegLAE/IHrWVBcq4ypzVW2PIzX7p/SliCyqQJoZv0ZGSRlNayL19G+lTfl/kW1sjm3Eqfu9/MU/+GzlD+FdESySClKUOhSlKAUpSgFKUoBSlKAUpSgI7zNyZHe6RI7qgJLxqdKy7eEOR4io3OkEA53zitPxHk1yogUIttp0sirjUPJR5InrgZ9COtTqle5OXFMq/lns5S1Ml13QieQlVjGT3cZbbOSfGwwWxsPhHTJ0Et1/6MimJwJb5JCT5ar0vg/IAfhV3MoOxrS8z8qxXts9u/hV8bgDIIIIIyCOoHUUyeOJBeYVMM0F2AdMRaObHlDLjxH2R1Vj7avSu2x5ZeCeSSFNVtcHMsYxhHIwZFHTQw2ZfkRkDAn9vwRFUg75rMht1VdIG1e5OVBkC5X5NiikfudKK2+koNSfurIPEY/3WzjyONhM4+DR6ArKG+Y612wcORGLKME1lV5k6UfM+IoAwOgr7SleHYpSlAKUpQClKUApSlAKUpQClKUApSlAKUpQClKUApSlAKUpQClKUApSlAKUpQ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5575" y="248206"/>
            <a:ext cx="8808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ISTITUTO COMPRENSIVO «L.LUZZATTI»  SAN POLO DI PIAVE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 rot="19396161">
            <a:off x="6189263" y="3719842"/>
            <a:ext cx="648072" cy="360040"/>
          </a:xfrm>
          <a:prstGeom prst="rightArrow">
            <a:avLst/>
          </a:prstGeom>
          <a:solidFill>
            <a:srgbClr val="F27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11562470">
            <a:off x="4372116" y="3935959"/>
            <a:ext cx="648072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 rot="2162924">
            <a:off x="6556624" y="4413309"/>
            <a:ext cx="648072" cy="36004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9508307">
            <a:off x="4383908" y="4741267"/>
            <a:ext cx="648072" cy="3600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604943" y="3669031"/>
            <a:ext cx="954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</a:rPr>
              <a:t>CFP</a:t>
            </a:r>
            <a:endParaRPr lang="it-IT" sz="2400" b="1" dirty="0">
              <a:solidFill>
                <a:srgbClr val="FFC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07423" y="4744757"/>
            <a:ext cx="129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</a:rPr>
              <a:t>TECNICI</a:t>
            </a:r>
            <a:endParaRPr lang="it-IT" sz="2400" b="1" dirty="0">
              <a:solidFill>
                <a:srgbClr val="00B05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880660" y="3669031"/>
            <a:ext cx="215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274CE"/>
                </a:solidFill>
              </a:rPr>
              <a:t>PROFESSIONALI</a:t>
            </a:r>
            <a:endParaRPr lang="it-IT" sz="2000" b="1" dirty="0">
              <a:solidFill>
                <a:srgbClr val="F274CE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380312" y="463491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</a:rPr>
              <a:t>LICEI</a:t>
            </a: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19" name="Picture 2" descr="MP90042655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80728"/>
            <a:ext cx="2262659" cy="3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3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22" y="2363663"/>
            <a:ext cx="5001880" cy="375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611560" y="404664"/>
            <a:ext cx="8132912" cy="6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0" tIns="45675" rIns="91350" bIns="45675">
            <a:spAutoFit/>
          </a:bodyPr>
          <a:lstStyle/>
          <a:p>
            <a:pPr defTabSz="913028"/>
            <a:r>
              <a: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IL NUOVO IMPIANTO ORGANIZZATIVO</a:t>
            </a:r>
          </a:p>
        </p:txBody>
      </p:sp>
      <p:sp>
        <p:nvSpPr>
          <p:cNvPr id="100355" name="AutoShape 10"/>
          <p:cNvSpPr>
            <a:spLocks/>
          </p:cNvSpPr>
          <p:nvPr/>
        </p:nvSpPr>
        <p:spPr bwMode="auto">
          <a:xfrm>
            <a:off x="827584" y="2546218"/>
            <a:ext cx="2784946" cy="1670967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0" tIns="32135" rIns="64270" bIns="32135" anchor="ctr"/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I NUOVI</a:t>
            </a:r>
          </a:p>
          <a:p>
            <a:pPr algn="ctr"/>
            <a:r>
              <a:rPr lang="it-IT" sz="2000" b="1">
                <a:solidFill>
                  <a:schemeClr val="bg1"/>
                </a:solidFill>
              </a:rPr>
              <a:t>LICEI</a:t>
            </a:r>
          </a:p>
        </p:txBody>
      </p:sp>
    </p:spTree>
    <p:extLst>
      <p:ext uri="{BB962C8B-B14F-4D97-AF65-F5344CB8AC3E}">
        <p14:creationId xmlns:p14="http://schemas.microsoft.com/office/powerpoint/2010/main" val="26720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olo 1"/>
          <p:cNvSpPr>
            <a:spLocks/>
          </p:cNvSpPr>
          <p:nvPr/>
        </p:nvSpPr>
        <p:spPr bwMode="auto">
          <a:xfrm>
            <a:off x="686165" y="188640"/>
            <a:ext cx="7848079" cy="858367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/>
          <a:lstStyle/>
          <a:p>
            <a:pPr marL="4465" indent="-4465" eaLnBrk="0" hangingPunct="0">
              <a:defRPr/>
            </a:pPr>
            <a:r>
              <a:rPr lang="it-IT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Hoefler Text" charset="0"/>
              </a:rPr>
              <a:t>CANALE DELL’ ISTRUZIONE LICEALE</a:t>
            </a:r>
          </a:p>
        </p:txBody>
      </p:sp>
      <p:sp>
        <p:nvSpPr>
          <p:cNvPr id="101379" name="Titolo 1"/>
          <p:cNvSpPr>
            <a:spLocks/>
          </p:cNvSpPr>
          <p:nvPr/>
        </p:nvSpPr>
        <p:spPr bwMode="auto">
          <a:xfrm>
            <a:off x="998362" y="2116002"/>
            <a:ext cx="4506144" cy="8103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pPr marL="4465" indent="-4465" eaLnBrk="0" hangingPunct="0"/>
            <a:r>
              <a:rPr lang="it-IT" sz="2000" b="1">
                <a:solidFill>
                  <a:schemeClr val="tx2">
                    <a:lumMod val="75000"/>
                  </a:schemeClr>
                </a:solidFill>
                <a:sym typeface="Verdana" pitchFamily="34" charset="0"/>
              </a:rPr>
              <a:t>Durata:  5 anni</a:t>
            </a:r>
            <a:r>
              <a:rPr lang="it-IT" sz="2000">
                <a:solidFill>
                  <a:schemeClr val="tx2">
                    <a:lumMod val="75000"/>
                  </a:schemeClr>
                </a:solidFill>
                <a:sym typeface="Verdana" pitchFamily="34" charset="0"/>
              </a:rPr>
              <a:t> </a:t>
            </a:r>
            <a:br>
              <a:rPr lang="it-IT" sz="2000">
                <a:solidFill>
                  <a:schemeClr val="tx2">
                    <a:lumMod val="75000"/>
                  </a:schemeClr>
                </a:solidFill>
                <a:sym typeface="Verdana" pitchFamily="34" charset="0"/>
              </a:rPr>
            </a:br>
            <a:r>
              <a:rPr lang="it-IT" sz="2000">
                <a:solidFill>
                  <a:schemeClr val="tx2">
                    <a:lumMod val="75000"/>
                  </a:schemeClr>
                </a:solidFill>
                <a:sym typeface="Verdana" pitchFamily="34" charset="0"/>
              </a:rPr>
              <a:t/>
            </a:r>
            <a:br>
              <a:rPr lang="it-IT" sz="2000">
                <a:solidFill>
                  <a:schemeClr val="tx2">
                    <a:lumMod val="75000"/>
                  </a:schemeClr>
                </a:solidFill>
                <a:sym typeface="Verdana" pitchFamily="34" charset="0"/>
              </a:rPr>
            </a:br>
            <a:r>
              <a:rPr lang="it-IT" sz="2000" b="1">
                <a:solidFill>
                  <a:schemeClr val="tx2">
                    <a:lumMod val="75000"/>
                  </a:schemeClr>
                </a:solidFill>
                <a:sym typeface="Verdana" pitchFamily="34" charset="0"/>
              </a:rPr>
              <a:t>Prepara all’istruzione universitaria</a:t>
            </a:r>
          </a:p>
        </p:txBody>
      </p:sp>
      <p:sp>
        <p:nvSpPr>
          <p:cNvPr id="101380" name="Titolo 1"/>
          <p:cNvSpPr>
            <a:spLocks/>
          </p:cNvSpPr>
          <p:nvPr/>
        </p:nvSpPr>
        <p:spPr bwMode="auto">
          <a:xfrm>
            <a:off x="5757885" y="1761047"/>
            <a:ext cx="2076152" cy="65744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INDIRIZZI</a:t>
            </a:r>
          </a:p>
        </p:txBody>
      </p:sp>
      <p:sp>
        <p:nvSpPr>
          <p:cNvPr id="101381" name="Titolo 1"/>
          <p:cNvSpPr>
            <a:spLocks/>
          </p:cNvSpPr>
          <p:nvPr/>
        </p:nvSpPr>
        <p:spPr bwMode="auto">
          <a:xfrm>
            <a:off x="5757886" y="2773449"/>
            <a:ext cx="2075036" cy="6574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OPZIONI</a:t>
            </a:r>
            <a:br>
              <a:rPr lang="it-IT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</a:br>
            <a:r>
              <a:rPr lang="it-IT" sz="10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(DAL PRIMO ANNO)</a:t>
            </a:r>
            <a:endParaRPr lang="it-IT" b="1" dirty="0">
              <a:solidFill>
                <a:schemeClr val="tx2">
                  <a:lumMod val="75000"/>
                </a:schemeClr>
              </a:solidFill>
              <a:sym typeface="Hoefler Text" charset="0"/>
            </a:endParaRPr>
          </a:p>
        </p:txBody>
      </p:sp>
      <p:sp>
        <p:nvSpPr>
          <p:cNvPr id="101382" name="Titolo 1"/>
          <p:cNvSpPr>
            <a:spLocks/>
          </p:cNvSpPr>
          <p:nvPr/>
        </p:nvSpPr>
        <p:spPr bwMode="auto">
          <a:xfrm>
            <a:off x="8037188" y="1758814"/>
            <a:ext cx="962174" cy="65744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6</a:t>
            </a:r>
          </a:p>
        </p:txBody>
      </p:sp>
      <p:sp>
        <p:nvSpPr>
          <p:cNvPr id="101383" name="Titolo 1"/>
          <p:cNvSpPr>
            <a:spLocks/>
          </p:cNvSpPr>
          <p:nvPr/>
        </p:nvSpPr>
        <p:spPr bwMode="auto">
          <a:xfrm>
            <a:off x="8036072" y="2772334"/>
            <a:ext cx="962174" cy="6574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3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896787" y="3533590"/>
            <a:ext cx="8101459" cy="298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64270" tIns="32135" rIns="64270" bIns="3213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PRIMA…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(FINO AD ANNO SCOLASTICO 2009/10)</a:t>
            </a:r>
          </a:p>
          <a:p>
            <a:pPr>
              <a:spcBef>
                <a:spcPct val="50000"/>
              </a:spcBef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5 indirizzi liceali di ordinamento (classico, scientifico, artistico con due opzioni, linguistico)</a:t>
            </a:r>
          </a:p>
          <a:p>
            <a:pPr>
              <a:spcBef>
                <a:spcPct val="50000"/>
              </a:spcBef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51 progetti assistiti</a:t>
            </a:r>
          </a:p>
          <a:p>
            <a:pPr>
              <a:spcBef>
                <a:spcPct val="50000"/>
              </a:spcBef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396 indirizzi sperimentali</a:t>
            </a:r>
          </a:p>
          <a:p>
            <a:pPr>
              <a:defRPr/>
            </a:pPr>
            <a:endParaRPr lang="it-IT" sz="2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Minisperimentazioni autonome</a:t>
            </a:r>
          </a:p>
          <a:p>
            <a:pPr>
              <a:defRPr/>
            </a:pP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(non computate dal MPI)</a:t>
            </a:r>
          </a:p>
        </p:txBody>
      </p:sp>
      <p:pic>
        <p:nvPicPr>
          <p:cNvPr id="10" name="Picture 2" descr="https://student.unime.it/altaformazione/images/omin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238597"/>
            <a:ext cx="1944216" cy="22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47"/>
          <p:cNvSpPr txBox="1">
            <a:spLocks noChangeArrowheads="1"/>
          </p:cNvSpPr>
          <p:nvPr/>
        </p:nvSpPr>
        <p:spPr bwMode="auto">
          <a:xfrm>
            <a:off x="698748" y="1"/>
            <a:ext cx="7925098" cy="45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solidFill>
                  <a:schemeClr val="bg1"/>
                </a:solidFill>
              </a:rPr>
              <a:t>I nuovi Licei – Impianto organizzativo</a:t>
            </a:r>
            <a:endParaRPr lang="it-IT" sz="2400" b="1" baseline="-25000">
              <a:solidFill>
                <a:schemeClr val="bg1"/>
              </a:solidFill>
            </a:endParaRPr>
          </a:p>
        </p:txBody>
      </p:sp>
      <p:sp>
        <p:nvSpPr>
          <p:cNvPr id="35" name="Titolo 1"/>
          <p:cNvSpPr>
            <a:spLocks/>
          </p:cNvSpPr>
          <p:nvPr/>
        </p:nvSpPr>
        <p:spPr bwMode="auto">
          <a:xfrm>
            <a:off x="1835696" y="277603"/>
            <a:ext cx="4896544" cy="76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0" tIns="45671" rIns="91340" bIns="4567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LICEI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: GLI INDIRIZZI</a:t>
            </a:r>
          </a:p>
        </p:txBody>
      </p:sp>
      <p:graphicFrame>
        <p:nvGraphicFramePr>
          <p:cNvPr id="37" name="Segnaposto tabella 3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4163154"/>
              </p:ext>
            </p:extLst>
          </p:nvPr>
        </p:nvGraphicFramePr>
        <p:xfrm>
          <a:off x="672729" y="1772816"/>
          <a:ext cx="8153401" cy="496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501"/>
                <a:gridCol w="4224900"/>
              </a:tblGrid>
              <a:tr h="350562"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ISTITUTO</a:t>
                      </a:r>
                      <a:endParaRPr lang="it-IT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INDIRIZZO/OPZIONE</a:t>
                      </a:r>
                      <a:endParaRPr lang="it-IT" sz="17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LICEO CLASSICO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\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LICEO SCIENTIFICO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Corso ordinario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Opzione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scienze applicate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94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Sezione ad indirizzo Sportivo 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9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LICEO LINGUISTICO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\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LICEO ARTISTICO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Arti figurative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Architettura e ambiente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Audiovisivo e multimediale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Design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Grafica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Scenografia	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3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LICEO MUSICALE E COREUTICO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\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LICEO DELLE SCIENZE UMANE 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Corso Ordinario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9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Opzione economico-sociale</a:t>
                      </a:r>
                    </a:p>
                  </a:txBody>
                  <a:tcPr marL="89199" marR="8919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s://student.unime.it/altaformazione/images/omin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3" y="0"/>
            <a:ext cx="108012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4497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60433"/>
              </p:ext>
            </p:extLst>
          </p:nvPr>
        </p:nvGraphicFramePr>
        <p:xfrm>
          <a:off x="698748" y="2132856"/>
          <a:ext cx="8324701" cy="3566294"/>
        </p:xfrm>
        <a:graphic>
          <a:graphicData uri="http://schemas.openxmlformats.org/drawingml/2006/table">
            <a:tbl>
              <a:tblPr/>
              <a:tblGrid>
                <a:gridCol w="5410162"/>
                <a:gridCol w="1416805"/>
                <a:gridCol w="1497734"/>
              </a:tblGrid>
              <a:tr h="571582">
                <a:tc>
                  <a:txBody>
                    <a:bodyPr/>
                    <a:lstStyle/>
                    <a:p>
                      <a:endParaRPr lang="it-I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Biennio</a:t>
                      </a:r>
                    </a:p>
                  </a:txBody>
                  <a:tcPr marL="89999" marR="89999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Triennio</a:t>
                      </a:r>
                    </a:p>
                  </a:txBody>
                  <a:tcPr marL="89999" marR="89999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8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LICEO CLASSICO</a:t>
                      </a: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ore</a:t>
                      </a:r>
                    </a:p>
                  </a:txBody>
                  <a:tcPr marL="89999" marR="89999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ore</a:t>
                      </a:r>
                    </a:p>
                  </a:txBody>
                  <a:tcPr marL="89999" marR="89999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LICEO SCIENTIFICO, LINGUISTICO, SCIENZE UMANE e loro opzioni</a:t>
                      </a:r>
                    </a:p>
                  </a:txBody>
                  <a:tcPr marL="91439" marR="91439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ore</a:t>
                      </a:r>
                    </a:p>
                  </a:txBody>
                  <a:tcPr marL="89999" marR="89999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ore</a:t>
                      </a:r>
                    </a:p>
                  </a:txBody>
                  <a:tcPr marL="89999" marR="89999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LICEO ARTISTICO 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ore</a:t>
                      </a:r>
                    </a:p>
                  </a:txBody>
                  <a:tcPr marL="89999" marR="89999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ore</a:t>
                      </a:r>
                    </a:p>
                  </a:txBody>
                  <a:tcPr marL="89999" marR="89999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LICEO MUSICALE E COREUTICO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(previa </a:t>
                      </a:r>
                      <a:r>
                        <a:rPr lang="it-IT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prova di verifica del possesso delle specifiche competenze musicali e coreutiche prevista dall’art. 7, comma secondo, del d.p.r. n 89/2010)</a:t>
                      </a: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ore</a:t>
                      </a:r>
                    </a:p>
                  </a:txBody>
                  <a:tcPr marL="89999" marR="89999" marT="46806" marB="468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ore</a:t>
                      </a:r>
                    </a:p>
                  </a:txBody>
                  <a:tcPr marL="89999" marR="89999" marT="46806" marB="4680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olo 1"/>
          <p:cNvSpPr>
            <a:spLocks/>
          </p:cNvSpPr>
          <p:nvPr/>
        </p:nvSpPr>
        <p:spPr bwMode="auto">
          <a:xfrm>
            <a:off x="1704403" y="404664"/>
            <a:ext cx="4377308" cy="76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0" tIns="45671" rIns="91340" bIns="4567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LICEI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: GLI </a:t>
            </a:r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ORARI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  <a:sym typeface="Hoefler Text" charset="0"/>
            </a:endParaRPr>
          </a:p>
        </p:txBody>
      </p:sp>
      <p:pic>
        <p:nvPicPr>
          <p:cNvPr id="53250" name="Picture 2" descr="https://student.unime.it/altaformazione/images/omin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3" y="0"/>
            <a:ext cx="108012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55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Text Box 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692165" y="1772816"/>
            <a:ext cx="8218552" cy="46815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64270" tIns="32135" rIns="64270" bIns="3213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Elementi chiave del cambiamento</a:t>
            </a:r>
          </a:p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Individuazione dei risultati di apprendimento declinati in conoscenze, abilità, competenze (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</a:rPr>
              <a:t>quadro europeo titoli e qualifiche EQF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Rinforzo dell’area matematico-scientifica</a:t>
            </a:r>
          </a:p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Incremento dello studio di una lingua straniera</a:t>
            </a:r>
          </a:p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Insegnamento di una disciplina non linguistica in lingua straniera in tutti i percorsi (CLIL)</a:t>
            </a:r>
          </a:p>
          <a:p>
            <a:pPr>
              <a:spcBef>
                <a:spcPct val="50000"/>
              </a:spcBef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Raccordo con il mondo del lavoro e delle professioni (stage, ASL, IFS, volontariato)</a:t>
            </a:r>
          </a:p>
        </p:txBody>
      </p:sp>
      <p:sp>
        <p:nvSpPr>
          <p:cNvPr id="5" name="Titolo 1"/>
          <p:cNvSpPr>
            <a:spLocks/>
          </p:cNvSpPr>
          <p:nvPr/>
        </p:nvSpPr>
        <p:spPr bwMode="auto">
          <a:xfrm>
            <a:off x="1704403" y="332656"/>
            <a:ext cx="6984776" cy="76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0" tIns="45671" rIns="91340" bIns="4567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LICEI</a:t>
            </a:r>
            <a:r>
              <a:rPr lang="it-I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: GLI </a:t>
            </a:r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OBIETTIVI</a:t>
            </a:r>
            <a:endParaRPr lang="it-I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Calibri" pitchFamily="34" charset="0"/>
              <a:sym typeface="Hoefler Text" charset="0"/>
            </a:endParaRPr>
          </a:p>
        </p:txBody>
      </p:sp>
      <p:pic>
        <p:nvPicPr>
          <p:cNvPr id="6" name="Picture 2" descr="https://student.unime.it/altaformazione/images/omin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3" y="0"/>
            <a:ext cx="108012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4.bp.blogspot.com/_YWFASr6ob0M/TL70h9oUhUI/AAAAAAAAAIA/_LB2ifppydA/s1600/tecn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964" y="1628800"/>
            <a:ext cx="49339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http://www.everis.com/italy/sitecollectionimages/services/big_tecnolo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34" y="1772815"/>
            <a:ext cx="4392488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46964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L’ISTRUZIONE TECNICA E PROFESSIONALE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9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iotecnologiepertutti.it/wp-content/uploads/2010/03/lavor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13" y="5101289"/>
            <a:ext cx="1845046" cy="141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olo 1"/>
          <p:cNvSpPr>
            <a:spLocks noGrp="1"/>
          </p:cNvSpPr>
          <p:nvPr>
            <p:ph type="title" idx="4294967295"/>
          </p:nvPr>
        </p:nvSpPr>
        <p:spPr bwMode="auto">
          <a:xfrm>
            <a:off x="2765669" y="188640"/>
            <a:ext cx="6321103" cy="936104"/>
          </a:xfrm>
          <a:prstGeom prst="rect">
            <a:avLst/>
          </a:prstGeom>
          <a:solidFill>
            <a:srgbClr val="FFFFFF"/>
          </a:solidFill>
          <a:extLst/>
        </p:spPr>
        <p:txBody>
          <a:bodyPr lIns="91407" tIns="45704" rIns="91407" bIns="45704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ISTRUZIONE TECNICA E PROFESSIONALE</a:t>
            </a:r>
          </a:p>
        </p:txBody>
      </p:sp>
      <p:sp>
        <p:nvSpPr>
          <p:cNvPr id="107523" name="Rettangolo 4"/>
          <p:cNvSpPr>
            <a:spLocks noChangeArrowheads="1"/>
          </p:cNvSpPr>
          <p:nvPr/>
        </p:nvSpPr>
        <p:spPr bwMode="auto">
          <a:xfrm>
            <a:off x="774651" y="1809379"/>
            <a:ext cx="1721197" cy="1265783"/>
          </a:xfrm>
          <a:prstGeom prst="rect">
            <a:avLst/>
          </a:prstGeom>
          <a:solidFill>
            <a:srgbClr val="CCECFF"/>
          </a:solidFill>
          <a:ln w="25400" algn="ctr">
            <a:noFill/>
            <a:miter lim="800000"/>
            <a:headEnd/>
            <a:tailEnd/>
          </a:ln>
        </p:spPr>
        <p:txBody>
          <a:bodyPr lIns="91407" tIns="45704" rIns="91407" bIns="45704" anchor="ctr"/>
          <a:lstStyle/>
          <a:p>
            <a:pPr marL="120546" indent="-120546" algn="ctr" defTabSz="913028">
              <a:buFontTx/>
              <a:buAutoNum type="arabicPlain" startAt="2"/>
            </a:pPr>
            <a:r>
              <a:rPr lang="it-IT" sz="1400" b="1">
                <a:latin typeface="Calibri" pitchFamily="34" charset="0"/>
              </a:rPr>
              <a:t>ANNI</a:t>
            </a:r>
          </a:p>
          <a:p>
            <a:pPr marL="120546" indent="-120546" algn="ctr" defTabSz="913028"/>
            <a:r>
              <a:rPr lang="it-IT" sz="1400" b="1">
                <a:latin typeface="Calibri" pitchFamily="34" charset="0"/>
              </a:rPr>
              <a:t>BIENNIO  UNITARIO</a:t>
            </a:r>
            <a:endParaRPr lang="it-IT" b="1">
              <a:latin typeface="Calibri" pitchFamily="34" charset="0"/>
            </a:endParaRPr>
          </a:p>
        </p:txBody>
      </p:sp>
      <p:sp>
        <p:nvSpPr>
          <p:cNvPr id="107524" name="Rettangolo 5"/>
          <p:cNvSpPr>
            <a:spLocks noChangeArrowheads="1"/>
          </p:cNvSpPr>
          <p:nvPr/>
        </p:nvSpPr>
        <p:spPr bwMode="auto">
          <a:xfrm>
            <a:off x="3255988" y="1809379"/>
            <a:ext cx="2003598" cy="129257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07" tIns="45704" rIns="91407" bIns="45704" anchor="ctr"/>
          <a:lstStyle/>
          <a:p>
            <a:pPr algn="ctr" defTabSz="913028"/>
            <a:r>
              <a:rPr lang="it-IT" sz="1400" b="1">
                <a:solidFill>
                  <a:schemeClr val="bg1"/>
                </a:solidFill>
                <a:latin typeface="Calibri" pitchFamily="34" charset="0"/>
              </a:rPr>
              <a:t>2 ANNI</a:t>
            </a:r>
          </a:p>
          <a:p>
            <a:pPr algn="ctr" defTabSz="913028"/>
            <a:r>
              <a:rPr lang="it-IT" sz="1400" b="1">
                <a:solidFill>
                  <a:schemeClr val="bg1"/>
                </a:solidFill>
                <a:latin typeface="Calibri" pitchFamily="34" charset="0"/>
              </a:rPr>
              <a:t>BIENNIO DI INDIRIZZO</a:t>
            </a:r>
          </a:p>
          <a:p>
            <a:pPr algn="ctr" defTabSz="913028"/>
            <a:r>
              <a:rPr lang="it-IT" sz="1100" b="1">
                <a:solidFill>
                  <a:schemeClr val="bg1"/>
                </a:solidFill>
                <a:latin typeface="Calibri" pitchFamily="34" charset="0"/>
              </a:rPr>
              <a:t>(scelta dell’articolazione)</a:t>
            </a:r>
          </a:p>
        </p:txBody>
      </p:sp>
      <p:sp>
        <p:nvSpPr>
          <p:cNvPr id="107525" name="Rettangolo 6"/>
          <p:cNvSpPr>
            <a:spLocks noChangeArrowheads="1"/>
          </p:cNvSpPr>
          <p:nvPr/>
        </p:nvSpPr>
        <p:spPr bwMode="auto">
          <a:xfrm>
            <a:off x="5837784" y="1859608"/>
            <a:ext cx="2396505" cy="115304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1407" tIns="45704" rIns="91407" bIns="45704" anchor="ctr"/>
          <a:lstStyle/>
          <a:p>
            <a:pPr algn="ctr" defTabSz="913028"/>
            <a:r>
              <a:rPr lang="it-IT" sz="1400" b="1">
                <a:solidFill>
                  <a:schemeClr val="bg1"/>
                </a:solidFill>
                <a:latin typeface="Calibri" pitchFamily="34" charset="0"/>
              </a:rPr>
              <a:t>1 ANNO</a:t>
            </a:r>
          </a:p>
          <a:p>
            <a:pPr algn="ctr" defTabSz="913028"/>
            <a:r>
              <a:rPr lang="it-IT" sz="1400" b="1">
                <a:solidFill>
                  <a:schemeClr val="bg1"/>
                </a:solidFill>
                <a:latin typeface="Calibri" pitchFamily="34" charset="0"/>
              </a:rPr>
              <a:t>APPROFONDIMENTO</a:t>
            </a:r>
            <a:r>
              <a:rPr lang="it-IT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 defTabSz="913028"/>
            <a:endParaRPr lang="it-IT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7526" name="Rettangolo 7"/>
          <p:cNvSpPr>
            <a:spLocks noChangeArrowheads="1"/>
          </p:cNvSpPr>
          <p:nvPr/>
        </p:nvSpPr>
        <p:spPr bwMode="auto">
          <a:xfrm>
            <a:off x="5685979" y="4087565"/>
            <a:ext cx="958826" cy="708794"/>
          </a:xfrm>
          <a:prstGeom prst="rect">
            <a:avLst/>
          </a:prstGeom>
          <a:solidFill>
            <a:srgbClr val="92D050"/>
          </a:solidFill>
          <a:ln w="25400" algn="ctr">
            <a:noFill/>
            <a:miter lim="800000"/>
            <a:headEnd/>
            <a:tailEnd/>
          </a:ln>
        </p:spPr>
        <p:txBody>
          <a:bodyPr lIns="91407" tIns="45704" rIns="91407" bIns="45704" anchor="ctr"/>
          <a:lstStyle/>
          <a:p>
            <a:pPr algn="ctr" defTabSz="913028"/>
            <a:r>
              <a:rPr lang="it-IT" sz="1700" b="1">
                <a:latin typeface="Calibri" pitchFamily="34" charset="0"/>
              </a:rPr>
              <a:t>LAVORO</a:t>
            </a:r>
          </a:p>
        </p:txBody>
      </p:sp>
      <p:sp>
        <p:nvSpPr>
          <p:cNvPr id="107527" name="Rettangolo 8"/>
          <p:cNvSpPr>
            <a:spLocks noChangeArrowheads="1"/>
          </p:cNvSpPr>
          <p:nvPr/>
        </p:nvSpPr>
        <p:spPr bwMode="auto">
          <a:xfrm>
            <a:off x="6698383" y="4036219"/>
            <a:ext cx="2118568" cy="1164208"/>
          </a:xfrm>
          <a:prstGeom prst="rect">
            <a:avLst/>
          </a:prstGeom>
          <a:solidFill>
            <a:srgbClr val="00B050"/>
          </a:solidFill>
          <a:ln w="25400" algn="ctr">
            <a:noFill/>
            <a:miter lim="800000"/>
            <a:headEnd/>
            <a:tailEnd/>
          </a:ln>
        </p:spPr>
        <p:txBody>
          <a:bodyPr lIns="91407" tIns="45704" rIns="91407" bIns="45704" anchor="ctr"/>
          <a:lstStyle/>
          <a:p>
            <a:pPr algn="ctr" defTabSz="913028"/>
            <a:r>
              <a:rPr lang="it-IT" sz="1400" b="1">
                <a:solidFill>
                  <a:schemeClr val="bg1"/>
                </a:solidFill>
                <a:latin typeface="Calibri" pitchFamily="34" charset="0"/>
              </a:rPr>
              <a:t>UNIVERSITA’</a:t>
            </a:r>
          </a:p>
          <a:p>
            <a:pPr algn="ctr" defTabSz="913028"/>
            <a:r>
              <a:rPr lang="it-IT" sz="1400" b="1">
                <a:solidFill>
                  <a:schemeClr val="bg1"/>
                </a:solidFill>
                <a:latin typeface="Calibri" pitchFamily="34" charset="0"/>
              </a:rPr>
              <a:t>O  </a:t>
            </a:r>
          </a:p>
          <a:p>
            <a:pPr algn="ctr" defTabSz="913028"/>
            <a:r>
              <a:rPr lang="it-IT" sz="1400" b="1">
                <a:solidFill>
                  <a:schemeClr val="bg1"/>
                </a:solidFill>
                <a:latin typeface="Calibri" pitchFamily="34" charset="0"/>
              </a:rPr>
              <a:t>ISTRUZIONE  TECNICA SUPERIORE</a:t>
            </a:r>
          </a:p>
        </p:txBody>
      </p:sp>
      <p:sp>
        <p:nvSpPr>
          <p:cNvPr id="107528" name="Freccia in giù 15"/>
          <p:cNvSpPr>
            <a:spLocks noChangeArrowheads="1"/>
          </p:cNvSpPr>
          <p:nvPr/>
        </p:nvSpPr>
        <p:spPr bwMode="auto">
          <a:xfrm>
            <a:off x="6091163" y="3023816"/>
            <a:ext cx="253380" cy="975568"/>
          </a:xfrm>
          <a:prstGeom prst="downArrow">
            <a:avLst>
              <a:gd name="adj1" fmla="val 18065"/>
              <a:gd name="adj2" fmla="val 27843"/>
            </a:avLst>
          </a:prstGeom>
          <a:solidFill>
            <a:srgbClr val="92D050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vert="eaVert" lIns="91407" tIns="45704" rIns="91407" bIns="45704" anchor="ctr"/>
          <a:lstStyle/>
          <a:p>
            <a:pPr algn="ctr" defTabSz="913028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7529" name="Freccia in giù 16"/>
          <p:cNvSpPr>
            <a:spLocks noChangeArrowheads="1"/>
          </p:cNvSpPr>
          <p:nvPr/>
        </p:nvSpPr>
        <p:spPr bwMode="auto">
          <a:xfrm>
            <a:off x="7667253" y="3038327"/>
            <a:ext cx="114969" cy="868412"/>
          </a:xfrm>
          <a:prstGeom prst="downArrow">
            <a:avLst>
              <a:gd name="adj1" fmla="val 50000"/>
              <a:gd name="adj2" fmla="val 71932"/>
            </a:avLst>
          </a:prstGeom>
          <a:solidFill>
            <a:srgbClr val="00FF00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lIns="91407" tIns="45704" rIns="91407" bIns="45704" anchor="ctr"/>
          <a:lstStyle/>
          <a:p>
            <a:pPr algn="ctr" defTabSz="913028"/>
            <a:endParaRPr lang="it-IT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7530" name="Croce 17"/>
          <p:cNvSpPr>
            <a:spLocks noChangeArrowheads="1"/>
          </p:cNvSpPr>
          <p:nvPr/>
        </p:nvSpPr>
        <p:spPr bwMode="auto">
          <a:xfrm>
            <a:off x="2698998" y="2213447"/>
            <a:ext cx="428625" cy="428625"/>
          </a:xfrm>
          <a:custGeom>
            <a:avLst/>
            <a:gdLst>
              <a:gd name="T0" fmla="*/ 3076998 w 428625"/>
              <a:gd name="T1" fmla="*/ 1773592 h 428625"/>
              <a:gd name="T2" fmla="*/ 1773592 w 428625"/>
              <a:gd name="T3" fmla="*/ 3076998 h 428625"/>
              <a:gd name="T4" fmla="*/ 470174 w 428625"/>
              <a:gd name="T5" fmla="*/ 1773592 h 428625"/>
              <a:gd name="T6" fmla="*/ 1773592 w 428625"/>
              <a:gd name="T7" fmla="*/ 470174 h 428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814 w 428625"/>
              <a:gd name="T13" fmla="*/ 163906 h 428625"/>
              <a:gd name="T14" fmla="*/ 371811 w 428625"/>
              <a:gd name="T15" fmla="*/ 264719 h 42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8625" h="428625">
                <a:moveTo>
                  <a:pt x="56814" y="163906"/>
                </a:moveTo>
                <a:lnTo>
                  <a:pt x="163906" y="163906"/>
                </a:lnTo>
                <a:lnTo>
                  <a:pt x="163906" y="56814"/>
                </a:lnTo>
                <a:lnTo>
                  <a:pt x="264719" y="56814"/>
                </a:lnTo>
                <a:lnTo>
                  <a:pt x="264719" y="163906"/>
                </a:lnTo>
                <a:lnTo>
                  <a:pt x="371811" y="163906"/>
                </a:lnTo>
                <a:lnTo>
                  <a:pt x="371811" y="264719"/>
                </a:lnTo>
                <a:lnTo>
                  <a:pt x="264719" y="264719"/>
                </a:lnTo>
                <a:lnTo>
                  <a:pt x="264719" y="371811"/>
                </a:lnTo>
                <a:lnTo>
                  <a:pt x="163906" y="371811"/>
                </a:lnTo>
                <a:lnTo>
                  <a:pt x="163906" y="264719"/>
                </a:lnTo>
                <a:lnTo>
                  <a:pt x="56814" y="264719"/>
                </a:lnTo>
                <a:lnTo>
                  <a:pt x="56814" y="163906"/>
                </a:lnTo>
                <a:close/>
              </a:path>
            </a:pathLst>
          </a:cu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1407" tIns="45704" rIns="91407" bIns="45704" anchor="ctr"/>
          <a:lstStyle/>
          <a:p>
            <a:endParaRPr lang="it-IT"/>
          </a:p>
        </p:txBody>
      </p:sp>
      <p:sp>
        <p:nvSpPr>
          <p:cNvPr id="107531" name="Croce 18"/>
          <p:cNvSpPr>
            <a:spLocks noChangeArrowheads="1"/>
          </p:cNvSpPr>
          <p:nvPr/>
        </p:nvSpPr>
        <p:spPr bwMode="auto">
          <a:xfrm>
            <a:off x="5331023" y="2264792"/>
            <a:ext cx="428625" cy="428625"/>
          </a:xfrm>
          <a:custGeom>
            <a:avLst/>
            <a:gdLst>
              <a:gd name="T0" fmla="*/ 3076998 w 428625"/>
              <a:gd name="T1" fmla="*/ 1773592 h 428625"/>
              <a:gd name="T2" fmla="*/ 1773592 w 428625"/>
              <a:gd name="T3" fmla="*/ 3076998 h 428625"/>
              <a:gd name="T4" fmla="*/ 470174 w 428625"/>
              <a:gd name="T5" fmla="*/ 1773592 h 428625"/>
              <a:gd name="T6" fmla="*/ 1773592 w 428625"/>
              <a:gd name="T7" fmla="*/ 470174 h 4286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6814 w 428625"/>
              <a:gd name="T13" fmla="*/ 163906 h 428625"/>
              <a:gd name="T14" fmla="*/ 371811 w 428625"/>
              <a:gd name="T15" fmla="*/ 264719 h 4286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8625" h="428625">
                <a:moveTo>
                  <a:pt x="56814" y="163906"/>
                </a:moveTo>
                <a:lnTo>
                  <a:pt x="163906" y="163906"/>
                </a:lnTo>
                <a:lnTo>
                  <a:pt x="163906" y="56814"/>
                </a:lnTo>
                <a:lnTo>
                  <a:pt x="264719" y="56814"/>
                </a:lnTo>
                <a:lnTo>
                  <a:pt x="264719" y="163906"/>
                </a:lnTo>
                <a:lnTo>
                  <a:pt x="371811" y="163906"/>
                </a:lnTo>
                <a:lnTo>
                  <a:pt x="371811" y="264719"/>
                </a:lnTo>
                <a:lnTo>
                  <a:pt x="264719" y="264719"/>
                </a:lnTo>
                <a:lnTo>
                  <a:pt x="264719" y="371811"/>
                </a:lnTo>
                <a:lnTo>
                  <a:pt x="163906" y="371811"/>
                </a:lnTo>
                <a:lnTo>
                  <a:pt x="163906" y="264719"/>
                </a:lnTo>
                <a:lnTo>
                  <a:pt x="56814" y="264719"/>
                </a:lnTo>
                <a:lnTo>
                  <a:pt x="56814" y="163906"/>
                </a:lnTo>
                <a:close/>
              </a:path>
            </a:pathLst>
          </a:cu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lIns="91407" tIns="45704" rIns="91407" bIns="45704" anchor="ctr"/>
          <a:lstStyle/>
          <a:p>
            <a:endParaRPr lang="it-IT"/>
          </a:p>
        </p:txBody>
      </p:sp>
      <p:sp>
        <p:nvSpPr>
          <p:cNvPr id="107532" name="AutoShape 14"/>
          <p:cNvSpPr>
            <a:spLocks/>
          </p:cNvSpPr>
          <p:nvPr/>
        </p:nvSpPr>
        <p:spPr bwMode="auto">
          <a:xfrm>
            <a:off x="824880" y="3935760"/>
            <a:ext cx="3747120" cy="1366242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0" tIns="32135" rIns="64270" bIns="32135" anchor="ctr"/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32 ORE/SETT </a:t>
            </a:r>
          </a:p>
          <a:p>
            <a:pPr algn="ctr"/>
            <a:r>
              <a:rPr lang="it-IT" sz="2000" b="1">
                <a:solidFill>
                  <a:schemeClr val="bg1"/>
                </a:solidFill>
              </a:rPr>
              <a:t>NEL QUINQUENNIO</a:t>
            </a:r>
          </a:p>
        </p:txBody>
      </p:sp>
      <p:sp>
        <p:nvSpPr>
          <p:cNvPr id="107533" name="Line 15"/>
          <p:cNvSpPr>
            <a:spLocks noChangeShapeType="1"/>
          </p:cNvSpPr>
          <p:nvPr/>
        </p:nvSpPr>
        <p:spPr bwMode="auto">
          <a:xfrm>
            <a:off x="1483445" y="3125391"/>
            <a:ext cx="0" cy="75902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endParaRPr lang="it-IT"/>
          </a:p>
        </p:txBody>
      </p:sp>
      <p:sp>
        <p:nvSpPr>
          <p:cNvPr id="107534" name="Line 16"/>
          <p:cNvSpPr>
            <a:spLocks noChangeShapeType="1"/>
          </p:cNvSpPr>
          <p:nvPr/>
        </p:nvSpPr>
        <p:spPr bwMode="auto">
          <a:xfrm flipH="1">
            <a:off x="3458022" y="3125391"/>
            <a:ext cx="506760" cy="75902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endParaRPr lang="it-IT"/>
          </a:p>
        </p:txBody>
      </p:sp>
      <p:sp>
        <p:nvSpPr>
          <p:cNvPr id="107535" name="Line 17"/>
          <p:cNvSpPr>
            <a:spLocks noChangeShapeType="1"/>
          </p:cNvSpPr>
          <p:nvPr/>
        </p:nvSpPr>
        <p:spPr bwMode="auto">
          <a:xfrm flipH="1">
            <a:off x="4521771" y="3023816"/>
            <a:ext cx="1316012" cy="911944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endParaRPr lang="it-IT"/>
          </a:p>
        </p:txBody>
      </p:sp>
      <p:pic>
        <p:nvPicPr>
          <p:cNvPr id="17" name="Picture 2" descr="http://www.everis.com/italy/sitecollectionimages/services/big_tecnolo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99392"/>
            <a:ext cx="1379858" cy="13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skuola.net/news_foto/laureajf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59" y="5200427"/>
            <a:ext cx="2299616" cy="122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0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84780"/>
              </p:ext>
            </p:extLst>
          </p:nvPr>
        </p:nvGraphicFramePr>
        <p:xfrm>
          <a:off x="755576" y="2060848"/>
          <a:ext cx="8208912" cy="2158894"/>
        </p:xfrm>
        <a:graphic>
          <a:graphicData uri="http://schemas.openxmlformats.org/drawingml/2006/table">
            <a:tbl>
              <a:tblPr/>
              <a:tblGrid>
                <a:gridCol w="2951655"/>
                <a:gridCol w="2521685"/>
                <a:gridCol w="2735572"/>
              </a:tblGrid>
              <a:tr h="7086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endParaRPr kumimoji="0" lang="it-IT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  <a:sym typeface="Verdana" pitchFamily="34" charset="0"/>
                      </a:endParaRPr>
                    </a:p>
                  </a:txBody>
                  <a:tcPr marL="64294" marR="64294" marT="32139" marB="321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Area generale comune</a:t>
                      </a:r>
                    </a:p>
                  </a:txBody>
                  <a:tcPr marL="64294" marR="64294" marT="32139" marB="321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Area indirizzo specifica</a:t>
                      </a:r>
                    </a:p>
                  </a:txBody>
                  <a:tcPr marL="64294" marR="64294" marT="32139" marB="321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1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Primo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biennio</a:t>
                      </a:r>
                    </a:p>
                  </a:txBody>
                  <a:tcPr marL="64294" marR="64294" marT="32139" marB="321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693 ore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(21 h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sett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)</a:t>
                      </a:r>
                    </a:p>
                  </a:txBody>
                  <a:tcPr marL="63281" marR="63281" marT="32899" marB="328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396 ore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(12 h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sett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)</a:t>
                      </a:r>
                      <a:endParaRPr kumimoji="0" lang="it-IT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Verdana" pitchFamily="34" charset="0"/>
                        <a:sym typeface="Verdana" pitchFamily="34" charset="0"/>
                      </a:endParaRPr>
                    </a:p>
                  </a:txBody>
                  <a:tcPr marL="63281" marR="63281" marT="32899" marB="328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789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Secondo biennio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e quinto anno</a:t>
                      </a:r>
                    </a:p>
                  </a:txBody>
                  <a:tcPr marL="64294" marR="64294" marT="32139" marB="321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495 ore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(15 h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sett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)</a:t>
                      </a:r>
                      <a:endParaRPr kumimoji="0" lang="it-IT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sym typeface="Verdana" pitchFamily="34" charset="0"/>
                      </a:endParaRPr>
                    </a:p>
                  </a:txBody>
                  <a:tcPr marL="63281" marR="63281" marT="32899" marB="328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561 ore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(17 h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sett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sym typeface="Verdana" pitchFamily="34" charset="0"/>
                        </a:rPr>
                        <a:t>)</a:t>
                      </a:r>
                      <a:endParaRPr kumimoji="0" lang="it-IT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sym typeface="Verdana" pitchFamily="34" charset="0"/>
                      </a:endParaRPr>
                    </a:p>
                  </a:txBody>
                  <a:tcPr marL="63281" marR="63281" marT="32899" marB="328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 bwMode="auto">
          <a:xfrm>
            <a:off x="2765669" y="188640"/>
            <a:ext cx="6321103" cy="936104"/>
          </a:xfrm>
          <a:prstGeom prst="rect">
            <a:avLst/>
          </a:prstGeom>
          <a:solidFill>
            <a:srgbClr val="FFFFFF"/>
          </a:solidFill>
          <a:extLst/>
        </p:spPr>
        <p:txBody>
          <a:bodyPr vert="horz" lIns="91407" tIns="45704" rIns="91407" bIns="45704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it-IT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ISTRUZIONE TECNICA E PROFESSIONALE</a:t>
            </a:r>
            <a:endParaRPr lang="it-IT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6" name="Picture 2" descr="http://www.everis.com/italy/sitecollectionimages/services/big_tecn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99392"/>
            <a:ext cx="1379858" cy="13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http://www.strategiediborsa.com/images_sito/cristi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957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http://us.123rf.com/400wm/400/400/abhishek4383/abhishek43831008/abhishek4383100800187/7596953-uomo-salire-le-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7" y="4365428"/>
            <a:ext cx="2134282" cy="21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http://4.bp.blogspot.com/-cy9IDBjYeW8/T8h8guNaHGI/AAAAAAAABxs/CVyAp7M2YGM/s1600/chemist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957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/>
          </p:cNvSpPr>
          <p:nvPr/>
        </p:nvSpPr>
        <p:spPr bwMode="auto">
          <a:xfrm>
            <a:off x="2410690" y="260647"/>
            <a:ext cx="6698791" cy="607219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465" indent="-4465" algn="r" eaLnBrk="0" hangingPunct="0"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Hoefler Text" charset="0"/>
              </a:rPr>
              <a:t>CANALE DELL’ ISTRUZIONE TECNICA</a:t>
            </a:r>
          </a:p>
        </p:txBody>
      </p:sp>
      <p:sp>
        <p:nvSpPr>
          <p:cNvPr id="109571" name="Titolo 1"/>
          <p:cNvSpPr>
            <a:spLocks/>
          </p:cNvSpPr>
          <p:nvPr/>
        </p:nvSpPr>
        <p:spPr bwMode="auto">
          <a:xfrm>
            <a:off x="731382" y="1556792"/>
            <a:ext cx="4809753" cy="31399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pPr marL="4465" indent="-4465" eaLnBrk="0" hangingPunct="0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Durata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: </a:t>
            </a:r>
            <a:r>
              <a:rPr lang="it-IT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oefler Text" charset="0"/>
              </a:rPr>
              <a:t>5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 anni</a:t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/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- prepara all’inserimento nel mondo del 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oefler Text" charset="0"/>
              </a:rPr>
              <a:t>lavoro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/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/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- offre una solida preparazione agli studi </a:t>
            </a:r>
            <a:r>
              <a:rPr lang="it-IT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oefler Text" charset="0"/>
              </a:rPr>
              <a:t>universitari</a:t>
            </a:r>
          </a:p>
        </p:txBody>
      </p:sp>
      <p:sp>
        <p:nvSpPr>
          <p:cNvPr id="109574" name="Titolo 1"/>
          <p:cNvSpPr>
            <a:spLocks/>
          </p:cNvSpPr>
          <p:nvPr/>
        </p:nvSpPr>
        <p:spPr bwMode="auto">
          <a:xfrm>
            <a:off x="5680737" y="1921898"/>
            <a:ext cx="2076152" cy="6574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SETTORI</a:t>
            </a:r>
          </a:p>
        </p:txBody>
      </p:sp>
      <p:sp>
        <p:nvSpPr>
          <p:cNvPr id="109575" name="Titolo 1"/>
          <p:cNvSpPr>
            <a:spLocks/>
          </p:cNvSpPr>
          <p:nvPr/>
        </p:nvSpPr>
        <p:spPr bwMode="auto">
          <a:xfrm>
            <a:off x="5730967" y="2934301"/>
            <a:ext cx="2076152" cy="6574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bg1"/>
                </a:solidFill>
                <a:sym typeface="Hoefler Text" charset="0"/>
              </a:rPr>
              <a:t>INDIRIZZI</a:t>
            </a:r>
          </a:p>
        </p:txBody>
      </p:sp>
      <p:sp>
        <p:nvSpPr>
          <p:cNvPr id="109576" name="Titolo 1"/>
          <p:cNvSpPr>
            <a:spLocks/>
          </p:cNvSpPr>
          <p:nvPr/>
        </p:nvSpPr>
        <p:spPr bwMode="auto">
          <a:xfrm>
            <a:off x="7958924" y="1921898"/>
            <a:ext cx="962174" cy="6574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2</a:t>
            </a:r>
          </a:p>
        </p:txBody>
      </p:sp>
      <p:sp>
        <p:nvSpPr>
          <p:cNvPr id="109577" name="Titolo 1"/>
          <p:cNvSpPr>
            <a:spLocks/>
          </p:cNvSpPr>
          <p:nvPr/>
        </p:nvSpPr>
        <p:spPr bwMode="auto">
          <a:xfrm>
            <a:off x="7958924" y="2934301"/>
            <a:ext cx="962174" cy="6574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bg1"/>
                </a:solidFill>
                <a:sym typeface="Hoefler Text" charset="0"/>
              </a:rPr>
              <a:t>9+2</a:t>
            </a:r>
          </a:p>
        </p:txBody>
      </p:sp>
      <p:sp>
        <p:nvSpPr>
          <p:cNvPr id="109578" name="Titolo 1"/>
          <p:cNvSpPr>
            <a:spLocks/>
          </p:cNvSpPr>
          <p:nvPr/>
        </p:nvSpPr>
        <p:spPr bwMode="auto">
          <a:xfrm>
            <a:off x="5680737" y="3744670"/>
            <a:ext cx="3290590" cy="7601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bg1"/>
                </a:solidFill>
                <a:sym typeface="Hoefler Text" charset="0"/>
              </a:rPr>
              <a:t>+ ARTICOLAZIONI DAL 3^ ANNO</a:t>
            </a:r>
          </a:p>
        </p:txBody>
      </p:sp>
      <p:pic>
        <p:nvPicPr>
          <p:cNvPr id="12" name="Picture 2" descr="http://www.everis.com/italy/sitecollectionimages/services/big_tecn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99392"/>
            <a:ext cx="1379858" cy="13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bo 5"/>
          <p:cNvSpPr/>
          <p:nvPr/>
        </p:nvSpPr>
        <p:spPr>
          <a:xfrm>
            <a:off x="1066381" y="4873138"/>
            <a:ext cx="2880320" cy="1436182"/>
          </a:xfrm>
          <a:prstGeom prst="cub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SETTORI</a:t>
            </a:r>
            <a:endParaRPr lang="it-IT" dirty="0"/>
          </a:p>
        </p:txBody>
      </p:sp>
      <p:sp>
        <p:nvSpPr>
          <p:cNvPr id="5" name="Freccia circolare in giù 4"/>
          <p:cNvSpPr/>
          <p:nvPr/>
        </p:nvSpPr>
        <p:spPr>
          <a:xfrm flipH="1">
            <a:off x="3331316" y="4543783"/>
            <a:ext cx="1230770" cy="531364"/>
          </a:xfrm>
          <a:prstGeom prst="curvedDownArrow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ubo 20"/>
          <p:cNvSpPr/>
          <p:nvPr/>
        </p:nvSpPr>
        <p:spPr>
          <a:xfrm>
            <a:off x="4034501" y="5159499"/>
            <a:ext cx="2151856" cy="859482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INDIRIZZI</a:t>
            </a:r>
            <a:endParaRPr lang="it-IT" dirty="0"/>
          </a:p>
        </p:txBody>
      </p:sp>
      <p:sp>
        <p:nvSpPr>
          <p:cNvPr id="19" name="Freccia circolare in giù 18"/>
          <p:cNvSpPr/>
          <p:nvPr/>
        </p:nvSpPr>
        <p:spPr>
          <a:xfrm flipH="1">
            <a:off x="5773381" y="4873138"/>
            <a:ext cx="995662" cy="395508"/>
          </a:xfrm>
          <a:prstGeom prst="curved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Cubo 21"/>
          <p:cNvSpPr/>
          <p:nvPr/>
        </p:nvSpPr>
        <p:spPr>
          <a:xfrm>
            <a:off x="6425932" y="5268646"/>
            <a:ext cx="1800200" cy="680634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ARTICOLAZIONI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614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Segnaposto tabella 3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80036"/>
              </p:ext>
            </p:extLst>
          </p:nvPr>
        </p:nvGraphicFramePr>
        <p:xfrm>
          <a:off x="827584" y="1772816"/>
          <a:ext cx="8153773" cy="395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288032"/>
                <a:gridCol w="4553373"/>
              </a:tblGrid>
              <a:tr h="42929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SETTORE  </a:t>
                      </a:r>
                      <a:r>
                        <a:rPr lang="it-IT" sz="1800" u="none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ECONOMICO</a:t>
                      </a:r>
                      <a:endParaRPr lang="it-IT" sz="1800" u="none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endParaRPr lang="it-IT" sz="1800" u="none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SETTORE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it-IT" sz="18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TECNOLOGICO</a:t>
                      </a:r>
                      <a:endParaRPr lang="it-IT" sz="18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520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B1. Amministrazione, Finanza e Marketing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C1. Meccanica, Meccatronica ed Energia</a:t>
                      </a: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51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C2. Trasporti  e Logistica</a:t>
                      </a: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51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73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C3. Elettronica ed Elettrotecnica </a:t>
                      </a: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51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C4. Informatica e Telecomunicazioni </a:t>
                      </a: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12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C5. Grafica e Comunicazione</a:t>
                      </a: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11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B2. Turismo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C6. Chimica, Materiali e Biotecnologie </a:t>
                      </a: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51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C7. Sistema Moda</a:t>
                      </a: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9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C8. Agraria, Agroalimentare e Agroindustria</a:t>
                      </a: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351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C9. Costruzioni, Ambiente e Territorio</a:t>
                      </a:r>
                    </a:p>
                  </a:txBody>
                  <a:tcPr marL="86083" marR="86083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 bwMode="auto">
          <a:xfrm>
            <a:off x="1995198" y="404664"/>
            <a:ext cx="7198147" cy="506760"/>
          </a:xfrm>
          <a:prstGeom prst="rect">
            <a:avLst/>
          </a:prstGeom>
          <a:solidFill>
            <a:srgbClr val="FFFFFF"/>
          </a:solidFill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+mj-lt"/>
                <a:ea typeface="+mj-ea"/>
                <a:cs typeface="+mj-cs"/>
                <a:sym typeface="Hoefler Text" charset="0"/>
              </a:defRPr>
            </a:lvl1pPr>
            <a:lvl2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2pPr>
            <a:lvl3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3pPr>
            <a:lvl4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4pPr>
            <a:lvl5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5pPr>
            <a:lvl6pPr marL="46347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6pPr>
            <a:lvl7pPr marL="92060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7pPr>
            <a:lvl8pPr marL="137773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8pPr>
            <a:lvl9pPr marL="183486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9pPr>
          </a:lstStyle>
          <a:p>
            <a:pPr algn="l"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SETTORI E INDIRIZZI DELL’ISTRUZIONE TECNICA</a:t>
            </a:r>
          </a:p>
        </p:txBody>
      </p:sp>
      <p:pic>
        <p:nvPicPr>
          <p:cNvPr id="4" name="Picture 2" descr="http://www.everis.com/italy/sitecollectionimages/services/big_tecnolo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99392"/>
            <a:ext cx="1379858" cy="137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6328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mtClean="0"/>
              <a:t> </a:t>
            </a:r>
            <a:fld id="{767E0049-CA54-4BF0-B2DF-E1D434B32DF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0" name="Triangolo isoscele 9"/>
          <p:cNvSpPr/>
          <p:nvPr/>
        </p:nvSpPr>
        <p:spPr>
          <a:xfrm>
            <a:off x="827584" y="2564904"/>
            <a:ext cx="4824536" cy="3672408"/>
          </a:xfrm>
          <a:prstGeom prst="triangle">
            <a:avLst>
              <a:gd name="adj" fmla="val 48019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1475656" y="5301208"/>
            <a:ext cx="352839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123728" y="4221088"/>
            <a:ext cx="216024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619672" y="544522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Lavori di bassa specializzazione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ISTRUZIONE/FORMAZIONE </a:t>
            </a:r>
            <a:r>
              <a:rPr lang="it-IT" sz="1600" b="1" dirty="0" err="1" smtClean="0">
                <a:solidFill>
                  <a:schemeClr val="bg1"/>
                </a:solidFill>
              </a:rPr>
              <a:t>PROF.LE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763688" y="458112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Lavori tecnici-esecutivi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TECNICI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411760" y="335699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Lavori creativi dirigenziali</a:t>
            </a:r>
          </a:p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LICEO</a:t>
            </a:r>
            <a:endParaRPr lang="it-IT" sz="1600" b="1" dirty="0">
              <a:solidFill>
                <a:schemeClr val="bg1"/>
              </a:solidFill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1475656" y="2708920"/>
            <a:ext cx="4248472" cy="3744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683568" y="2708920"/>
            <a:ext cx="4104456" cy="3744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292080" y="4431184"/>
            <a:ext cx="3557527" cy="1490699"/>
          </a:xfrm>
          <a:prstGeom prst="rect">
            <a:avLst/>
          </a:prstGeom>
          <a:noFill/>
          <a:ln w="19050" cmpd="dbl">
            <a:noFill/>
            <a:miter lim="800000"/>
            <a:headEnd/>
            <a:tailEnd/>
          </a:ln>
        </p:spPr>
        <p:txBody>
          <a:bodyPr wrap="square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SUPERAMENTO DELLA VISIONE GERARCHICA DELLA SCUOLA</a:t>
            </a:r>
            <a:endParaRPr lang="it-IT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4294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Sfatiamo qualche stereotipo…</a:t>
            </a:r>
            <a:endParaRPr lang="it-IT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572000" y="2060848"/>
            <a:ext cx="4369806" cy="1490699"/>
          </a:xfrm>
          <a:prstGeom prst="rect">
            <a:avLst/>
          </a:prstGeom>
          <a:noFill/>
          <a:ln w="19050" cmpd="dbl">
            <a:noFill/>
            <a:miter lim="800000"/>
            <a:headEnd/>
            <a:tailEnd/>
          </a:ln>
        </p:spPr>
        <p:txBody>
          <a:bodyPr wrap="square">
            <a:prstTxWarp prst="textInflateBottom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Non ci sono scuole facili e scuole difficili</a:t>
            </a:r>
            <a:endParaRPr lang="it-IT" sz="2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2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 bwMode="auto">
          <a:xfrm>
            <a:off x="593848" y="1628800"/>
            <a:ext cx="8298632" cy="4824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7" tIns="45704" rIns="91407" bIns="45704">
            <a:noAutofit/>
          </a:bodyPr>
          <a:lstStyle/>
          <a:p>
            <a:pPr marL="241020" indent="-241020" algn="ctr">
              <a:lnSpc>
                <a:spcPct val="80000"/>
              </a:lnSpc>
              <a:buNone/>
              <a:defRPr/>
            </a:pPr>
            <a:r>
              <a:rPr lang="it-IT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SETTORE TECNOLOGICO</a:t>
            </a:r>
          </a:p>
          <a:p>
            <a:pPr marL="241020" indent="-241020">
              <a:spcBef>
                <a:spcPts val="300"/>
              </a:spcBef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C1 “MECCANICA, MECCATRONICA ED ENERGIA”</a:t>
            </a:r>
          </a:p>
          <a:p>
            <a:pPr marL="241020" indent="-241020">
              <a:spcBef>
                <a:spcPts val="300"/>
              </a:spcBef>
              <a:buNone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• Articolazioni: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Meccanica e meccatronica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ed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Energia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marL="241020" indent="-241020">
              <a:spcBef>
                <a:spcPts val="300"/>
              </a:spcBef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C2 “TRASPORTI E LOGISTICA”  </a:t>
            </a:r>
          </a:p>
          <a:p>
            <a:pPr marL="241020" indent="-241020">
              <a:spcBef>
                <a:spcPts val="300"/>
              </a:spcBef>
              <a:buNone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• Articolazioni: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Costruzione del mezzo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”,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Conduzione del mezzo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e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Logistica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marL="241020" indent="-241020">
              <a:spcBef>
                <a:spcPts val="300"/>
              </a:spcBef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C3 “ELETTRONICA ED ELETTROTECNICA”</a:t>
            </a:r>
          </a:p>
          <a:p>
            <a:pPr marL="241020" indent="-241020">
              <a:spcBef>
                <a:spcPts val="300"/>
              </a:spcBef>
              <a:buNone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• Articolazioni: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Elettronica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”,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Elettrotecnica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e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Automazione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marL="241020" indent="-241020">
              <a:spcBef>
                <a:spcPts val="300"/>
              </a:spcBef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C4 “INFORMATICA E TELECOMUNICAZIONI”</a:t>
            </a:r>
          </a:p>
          <a:p>
            <a:pPr marL="241020" indent="-241020">
              <a:spcBef>
                <a:spcPts val="300"/>
              </a:spcBef>
              <a:buNone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• Articolazioni: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Informatica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e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Telecomunicazion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i”</a:t>
            </a:r>
          </a:p>
          <a:p>
            <a:pPr marL="241020" indent="-241020">
              <a:spcBef>
                <a:spcPts val="300"/>
              </a:spcBef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C5 “GRAFICA E COMUNICAZIONE”</a:t>
            </a:r>
          </a:p>
          <a:p>
            <a:pPr marL="241020" indent="-241020">
              <a:spcBef>
                <a:spcPts val="300"/>
              </a:spcBef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C6 “CHIMICA, MATERIALI E BIOTECNOLOGIE”</a:t>
            </a:r>
          </a:p>
          <a:p>
            <a:pPr marL="241020" indent="-241020">
              <a:spcBef>
                <a:spcPts val="300"/>
              </a:spcBef>
              <a:buNone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• Articolazioni: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Chimica e materiali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”,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Biotecnologie ambientali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e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Biotecnologie sanitarie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marL="241020" indent="-241020">
              <a:spcBef>
                <a:spcPts val="300"/>
              </a:spcBef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C7 “SISTEMA MODA”</a:t>
            </a:r>
          </a:p>
          <a:p>
            <a:pPr marL="241020" indent="-241020">
              <a:spcBef>
                <a:spcPts val="300"/>
              </a:spcBef>
              <a:buNone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• Articolazioni: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Tessile, abbigliamento e moda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e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Calzature e moda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marL="241020" indent="-241020">
              <a:spcBef>
                <a:spcPts val="300"/>
              </a:spcBef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C8 “AGRARIA, AGROALIMENTARE E AGROINDUSTRIA”</a:t>
            </a:r>
          </a:p>
          <a:p>
            <a:pPr marL="241020" indent="-241020">
              <a:spcBef>
                <a:spcPts val="300"/>
              </a:spcBef>
              <a:buNone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• Articolazioni: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Produzioni e trasformazioni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”,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Gestione dell’ambiente e del territorio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 e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Viticoltura ed enologia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marL="241020" indent="-241020">
              <a:spcBef>
                <a:spcPts val="300"/>
              </a:spcBef>
              <a:defRPr/>
            </a:pP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C9 “COSTRUZIONI, AMBIENTE E TERRITORIO”</a:t>
            </a:r>
          </a:p>
          <a:p>
            <a:pPr marL="241020" indent="-241020">
              <a:spcBef>
                <a:spcPts val="300"/>
              </a:spcBef>
              <a:buNone/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• Articolazione: “</a:t>
            </a:r>
            <a:r>
              <a:rPr lang="it-IT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Geotecnico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it-IT" sz="1400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539552" y="404664"/>
            <a:ext cx="8676457" cy="506760"/>
          </a:xfrm>
          <a:prstGeom prst="rect">
            <a:avLst/>
          </a:prstGeom>
          <a:noFill/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+mj-lt"/>
                <a:ea typeface="+mj-ea"/>
                <a:cs typeface="+mj-cs"/>
                <a:sym typeface="Hoefler Text" charset="0"/>
              </a:defRPr>
            </a:lvl1pPr>
            <a:lvl2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2pPr>
            <a:lvl3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3pPr>
            <a:lvl4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4pPr>
            <a:lvl5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5pPr>
            <a:lvl6pPr marL="46347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6pPr>
            <a:lvl7pPr marL="92060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7pPr>
            <a:lvl8pPr marL="137773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8pPr>
            <a:lvl9pPr marL="183486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9pPr>
          </a:lstStyle>
          <a:p>
            <a:pPr algn="l">
              <a:defRPr/>
            </a:pP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SETTORI,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INDIRIZZI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 OPZIONI DELL’ISTRUZIONE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TECNICA</a:t>
            </a:r>
          </a:p>
        </p:txBody>
      </p:sp>
      <p:pic>
        <p:nvPicPr>
          <p:cNvPr id="5" name="Picture 2" descr="http://www.everis.com/italy/sitecollectionimages/services/big_tecn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459978" cy="24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683568" y="404664"/>
            <a:ext cx="8460433" cy="506760"/>
          </a:xfrm>
          <a:prstGeom prst="rect">
            <a:avLst/>
          </a:prstGeom>
          <a:solidFill>
            <a:srgbClr val="FFFFFF"/>
          </a:solidFill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+mj-lt"/>
                <a:ea typeface="+mj-ea"/>
                <a:cs typeface="+mj-cs"/>
                <a:sym typeface="Hoefler Text" charset="0"/>
              </a:defRPr>
            </a:lvl1pPr>
            <a:lvl2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2pPr>
            <a:lvl3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3pPr>
            <a:lvl4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4pPr>
            <a:lvl5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5pPr>
            <a:lvl6pPr marL="46347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6pPr>
            <a:lvl7pPr marL="92060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7pPr>
            <a:lvl8pPr marL="137773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8pPr>
            <a:lvl9pPr marL="183486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9pPr>
          </a:lstStyle>
          <a:p>
            <a:pPr algn="l">
              <a:defRPr/>
            </a:pP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SETTORI,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INDIRIZZI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 OPZIONIDELL’ISTRUZIONE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TECNICA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57252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49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 bwMode="auto">
          <a:xfrm>
            <a:off x="683568" y="404664"/>
            <a:ext cx="8460433" cy="506760"/>
          </a:xfrm>
          <a:prstGeom prst="rect">
            <a:avLst/>
          </a:prstGeom>
          <a:solidFill>
            <a:srgbClr val="FFFFFF"/>
          </a:solidFill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+mj-lt"/>
                <a:ea typeface="+mj-ea"/>
                <a:cs typeface="+mj-cs"/>
                <a:sym typeface="Hoefler Text" charset="0"/>
              </a:defRPr>
            </a:lvl1pPr>
            <a:lvl2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2pPr>
            <a:lvl3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3pPr>
            <a:lvl4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4pPr>
            <a:lvl5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5pPr>
            <a:lvl6pPr marL="46347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6pPr>
            <a:lvl7pPr marL="92060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7pPr>
            <a:lvl8pPr marL="137773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8pPr>
            <a:lvl9pPr marL="183486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9pPr>
          </a:lstStyle>
          <a:p>
            <a:pPr algn="l">
              <a:defRPr/>
            </a:pP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SETTORI,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INDIRIZZI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 OPZIONIDELL’ISTRUZIONE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TECNICA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5"/>
            <a:ext cx="8143932" cy="124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49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990600" y="2204864"/>
            <a:ext cx="7757864" cy="370100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normAutofit/>
          </a:bodyPr>
          <a:lstStyle/>
          <a:p>
            <a:pPr marL="239977" indent="-183052" algn="ctr">
              <a:lnSpc>
                <a:spcPct val="80000"/>
              </a:lnSpc>
              <a:buNone/>
            </a:pPr>
            <a:endParaRPr lang="it-IT" sz="2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39977" indent="-183052">
              <a:lnSpc>
                <a:spcPct val="80000"/>
              </a:lnSpc>
              <a:buNone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1: Amministrazione, Finanza e Marketing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39977" indent="-183052">
              <a:lnSpc>
                <a:spcPct val="80000"/>
              </a:lnSpc>
              <a:buNone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 articolazioni: </a:t>
            </a:r>
          </a:p>
          <a:p>
            <a:pPr marL="636218" lvl="1">
              <a:lnSpc>
                <a:spcPct val="80000"/>
              </a:lnSpc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Relazioni Internazionali per il Marketing </a:t>
            </a:r>
          </a:p>
          <a:p>
            <a:pPr marL="636218" lvl="1">
              <a:lnSpc>
                <a:spcPct val="80000"/>
              </a:lnSpc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Sistemi Informativi Aziendali</a:t>
            </a:r>
          </a:p>
          <a:p>
            <a:pPr marL="239977" indent="-183052">
              <a:lnSpc>
                <a:spcPct val="80000"/>
              </a:lnSpc>
              <a:buNone/>
            </a:pPr>
            <a:endParaRPr lang="it-IT" sz="2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39977" indent="-183052">
              <a:lnSpc>
                <a:spcPct val="80000"/>
              </a:lnSpc>
              <a:buNone/>
            </a:pPr>
            <a:endParaRPr lang="it-IT" sz="28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39977" indent="-183052">
              <a:lnSpc>
                <a:spcPct val="80000"/>
              </a:lnSpc>
              <a:buNone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2: Turismo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23728" y="1628800"/>
            <a:ext cx="5265738" cy="573088"/>
          </a:xfrm>
          <a:prstGeom prst="rect">
            <a:avLst/>
          </a:prstGeom>
          <a:solidFill>
            <a:srgbClr val="FFFFFF"/>
          </a:solidFill>
          <a:extLst/>
        </p:spPr>
        <p:txBody>
          <a:bodyPr lIns="91407" tIns="45704" rIns="91407" bIns="45704"/>
          <a:lstStyle/>
          <a:p>
            <a:pPr algn="ctr">
              <a:defRPr/>
            </a:pPr>
            <a:r>
              <a:rPr lang="it-IT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SETTORE ECONOMICO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611560" y="404664"/>
            <a:ext cx="8676457" cy="506760"/>
          </a:xfrm>
          <a:prstGeom prst="rect">
            <a:avLst/>
          </a:prstGeom>
          <a:noFill/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+mj-lt"/>
                <a:ea typeface="+mj-ea"/>
                <a:cs typeface="+mj-cs"/>
                <a:sym typeface="Hoefler Text" charset="0"/>
              </a:defRPr>
            </a:lvl1pPr>
            <a:lvl2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2pPr>
            <a:lvl3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3pPr>
            <a:lvl4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4pPr>
            <a:lvl5pPr marL="6350" indent="-6350" algn="ctr" rtl="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5pPr>
            <a:lvl6pPr marL="46347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6pPr>
            <a:lvl7pPr marL="92060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7pPr>
            <a:lvl8pPr marL="1377739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8pPr>
            <a:lvl9pPr marL="1834868" algn="ctr" rtl="0" fontAlgn="base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Hoefler Text" charset="0"/>
                <a:sym typeface="Hoefler Text" charset="0"/>
              </a:defRPr>
            </a:lvl9pPr>
          </a:lstStyle>
          <a:p>
            <a:pPr algn="l">
              <a:defRPr/>
            </a:pP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SETTORI,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INDIRIZZI </a:t>
            </a:r>
            <a:r>
              <a:rPr lang="it-IT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 OPZIONI DELL’ISTRUZIONE </a:t>
            </a: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TECNICA</a:t>
            </a:r>
          </a:p>
        </p:txBody>
      </p:sp>
      <p:pic>
        <p:nvPicPr>
          <p:cNvPr id="33798" name="Picture 6" descr="http://www.larapedia.com/images_icons/finanz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882032"/>
            <a:ext cx="208823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us.123rf.com/400wm/400/400/rapalupsus/rapalupsus1106/rapalupsus110600002/9643611-viaggiatore-divertenti-escursioni-supportati-nel-mondo-sta-andando-a-fare-turis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91550"/>
            <a:ext cx="2376264" cy="21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olo 1"/>
          <p:cNvSpPr>
            <a:spLocks/>
          </p:cNvSpPr>
          <p:nvPr/>
        </p:nvSpPr>
        <p:spPr bwMode="auto">
          <a:xfrm>
            <a:off x="786574" y="260648"/>
            <a:ext cx="8303494" cy="858367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465" indent="-4465" algn="r" eaLnBrk="0" hangingPunct="0">
              <a:defRPr/>
            </a:pPr>
            <a:r>
              <a:rPr lang="it-IT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Hoefler Text" charset="0"/>
              </a:rPr>
              <a:t>CANALE DELL’ ISTRUZIONE TECNICA</a:t>
            </a:r>
          </a:p>
        </p:txBody>
      </p:sp>
      <p:sp>
        <p:nvSpPr>
          <p:cNvPr id="66565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624726" y="1700808"/>
            <a:ext cx="8352928" cy="44199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64270" tIns="32135" rIns="64270" bIns="32135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it-IT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Elementi chiave del cambiamento</a:t>
            </a:r>
          </a:p>
          <a:p>
            <a:pPr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Individuazione dei risultati di apprendimento declinati in conoscenze, abilità, competenze (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</a:rPr>
              <a:t>quadro europeo titoli e qualifiche EQF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Rinforzo dell’area matematico-scientifica</a:t>
            </a:r>
          </a:p>
          <a:p>
            <a:pPr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Incremento dello studio di una lingua straniera</a:t>
            </a:r>
          </a:p>
          <a:p>
            <a:pPr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Insegnamento di una disciplina non linguistica in lingua straniera in tutti i percorsi (CLIL)</a:t>
            </a:r>
          </a:p>
          <a:p>
            <a:pPr>
              <a:spcBef>
                <a:spcPts val="600"/>
              </a:spcBef>
              <a:defRPr/>
            </a:pP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Centralità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dei laboratori</a:t>
            </a:r>
          </a:p>
          <a:p>
            <a:pPr>
              <a:spcBef>
                <a:spcPts val="600"/>
              </a:spcBef>
              <a:defRPr/>
            </a:pP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Stage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, tirocini e alternanza scuola-lavoro per apprendere in contesti operativi;</a:t>
            </a:r>
          </a:p>
          <a:p>
            <a:pPr>
              <a:spcBef>
                <a:spcPts val="600"/>
              </a:spcBef>
              <a:defRPr/>
            </a:pP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Possibile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collaborazione con esperti esterni per arricchire l’offerta formativa e sviluppare competenze specialistiche</a:t>
            </a:r>
          </a:p>
        </p:txBody>
      </p:sp>
    </p:spTree>
    <p:extLst>
      <p:ext uri="{BB962C8B-B14F-4D97-AF65-F5344CB8AC3E}">
        <p14:creationId xmlns:p14="http://schemas.microsoft.com/office/powerpoint/2010/main" val="2732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/>
          </p:cNvSpPr>
          <p:nvPr/>
        </p:nvSpPr>
        <p:spPr bwMode="auto">
          <a:xfrm>
            <a:off x="731382" y="116632"/>
            <a:ext cx="8239945" cy="1008112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65" indent="-4465" algn="r" eaLnBrk="0" hangingPunct="0">
              <a:defRPr/>
            </a:pPr>
            <a:r>
              <a:rPr lang="it-IT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Hoefler Text" charset="0"/>
              </a:rPr>
              <a:t>CANALE DELL’ ISTRUZIONE PROFESSIONALE</a:t>
            </a:r>
          </a:p>
        </p:txBody>
      </p:sp>
      <p:sp>
        <p:nvSpPr>
          <p:cNvPr id="11" name="Titolo 1"/>
          <p:cNvSpPr>
            <a:spLocks/>
          </p:cNvSpPr>
          <p:nvPr/>
        </p:nvSpPr>
        <p:spPr bwMode="auto">
          <a:xfrm>
            <a:off x="731382" y="1679209"/>
            <a:ext cx="4949355" cy="2960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pPr marL="4465" indent="-4465" eaLnBrk="0" hangingPunct="0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Durata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: </a:t>
            </a:r>
            <a:r>
              <a:rPr lang="it-IT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oefler Text" charset="0"/>
              </a:rPr>
              <a:t>5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 anni</a:t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/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-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finalizzata all’inserimento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nel mondo del lavoro</a:t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/>
            </a:r>
            <a:b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</a:b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-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permette l’accesso agli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studi universitari</a:t>
            </a:r>
          </a:p>
        </p:txBody>
      </p:sp>
      <p:sp>
        <p:nvSpPr>
          <p:cNvPr id="12" name="Titolo 1"/>
          <p:cNvSpPr>
            <a:spLocks/>
          </p:cNvSpPr>
          <p:nvPr/>
        </p:nvSpPr>
        <p:spPr bwMode="auto">
          <a:xfrm>
            <a:off x="5680737" y="1921898"/>
            <a:ext cx="2076152" cy="6574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SETTORI</a:t>
            </a:r>
          </a:p>
        </p:txBody>
      </p:sp>
      <p:sp>
        <p:nvSpPr>
          <p:cNvPr id="13" name="Titolo 1"/>
          <p:cNvSpPr>
            <a:spLocks/>
          </p:cNvSpPr>
          <p:nvPr/>
        </p:nvSpPr>
        <p:spPr bwMode="auto">
          <a:xfrm>
            <a:off x="5730967" y="2934301"/>
            <a:ext cx="2076152" cy="6574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bg1"/>
                </a:solidFill>
                <a:sym typeface="Hoefler Text" charset="0"/>
              </a:rPr>
              <a:t>INDIRIZZI</a:t>
            </a:r>
          </a:p>
        </p:txBody>
      </p:sp>
      <p:sp>
        <p:nvSpPr>
          <p:cNvPr id="14" name="Titolo 1"/>
          <p:cNvSpPr>
            <a:spLocks/>
          </p:cNvSpPr>
          <p:nvPr/>
        </p:nvSpPr>
        <p:spPr bwMode="auto">
          <a:xfrm>
            <a:off x="7958924" y="1921898"/>
            <a:ext cx="962174" cy="6574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tx2">
                    <a:lumMod val="75000"/>
                  </a:schemeClr>
                </a:solidFill>
                <a:sym typeface="Hoefler Text" charset="0"/>
              </a:rPr>
              <a:t>2</a:t>
            </a:r>
          </a:p>
        </p:txBody>
      </p:sp>
      <p:sp>
        <p:nvSpPr>
          <p:cNvPr id="15" name="Titolo 1"/>
          <p:cNvSpPr>
            <a:spLocks/>
          </p:cNvSpPr>
          <p:nvPr/>
        </p:nvSpPr>
        <p:spPr bwMode="auto">
          <a:xfrm>
            <a:off x="7958924" y="2934301"/>
            <a:ext cx="962174" cy="6574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 dirty="0" smtClean="0">
                <a:solidFill>
                  <a:schemeClr val="bg1"/>
                </a:solidFill>
                <a:sym typeface="Hoefler Text" charset="0"/>
              </a:rPr>
              <a:t>6</a:t>
            </a:r>
            <a:endParaRPr lang="it-IT" b="1" dirty="0">
              <a:solidFill>
                <a:schemeClr val="bg1"/>
              </a:solidFill>
              <a:sym typeface="Hoefler Text" charset="0"/>
            </a:endParaRPr>
          </a:p>
        </p:txBody>
      </p:sp>
      <p:sp>
        <p:nvSpPr>
          <p:cNvPr id="16" name="Titolo 1"/>
          <p:cNvSpPr>
            <a:spLocks/>
          </p:cNvSpPr>
          <p:nvPr/>
        </p:nvSpPr>
        <p:spPr bwMode="auto">
          <a:xfrm>
            <a:off x="5680737" y="3744670"/>
            <a:ext cx="3290590" cy="7601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/>
          <a:p>
            <a:pPr marL="4465" indent="-4465" algn="ctr" eaLnBrk="0" hangingPunct="0"/>
            <a:r>
              <a:rPr lang="it-IT" b="1">
                <a:solidFill>
                  <a:schemeClr val="bg1"/>
                </a:solidFill>
                <a:sym typeface="Hoefler Text" charset="0"/>
              </a:rPr>
              <a:t>+ ARTICOLAZIONI DAL 3^ ANNO</a:t>
            </a:r>
          </a:p>
        </p:txBody>
      </p:sp>
      <p:sp>
        <p:nvSpPr>
          <p:cNvPr id="17" name="Cubo 16"/>
          <p:cNvSpPr/>
          <p:nvPr/>
        </p:nvSpPr>
        <p:spPr>
          <a:xfrm>
            <a:off x="1066381" y="4873138"/>
            <a:ext cx="2880320" cy="1436182"/>
          </a:xfrm>
          <a:prstGeom prst="cub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SETTORI</a:t>
            </a:r>
            <a:endParaRPr lang="it-IT" dirty="0"/>
          </a:p>
        </p:txBody>
      </p:sp>
      <p:sp>
        <p:nvSpPr>
          <p:cNvPr id="18" name="Freccia circolare in giù 17"/>
          <p:cNvSpPr/>
          <p:nvPr/>
        </p:nvSpPr>
        <p:spPr>
          <a:xfrm flipH="1">
            <a:off x="3331316" y="4543783"/>
            <a:ext cx="1230770" cy="531364"/>
          </a:xfrm>
          <a:prstGeom prst="curvedDownArrow">
            <a:avLst/>
          </a:prstGeom>
          <a:solidFill>
            <a:srgbClr val="FF66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Cubo 18"/>
          <p:cNvSpPr/>
          <p:nvPr/>
        </p:nvSpPr>
        <p:spPr>
          <a:xfrm>
            <a:off x="4034501" y="5159499"/>
            <a:ext cx="2151856" cy="859482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INDIRIZZI</a:t>
            </a:r>
            <a:endParaRPr lang="it-IT" dirty="0"/>
          </a:p>
        </p:txBody>
      </p:sp>
      <p:sp>
        <p:nvSpPr>
          <p:cNvPr id="20" name="Freccia circolare in giù 19"/>
          <p:cNvSpPr/>
          <p:nvPr/>
        </p:nvSpPr>
        <p:spPr>
          <a:xfrm flipH="1">
            <a:off x="5773381" y="4873138"/>
            <a:ext cx="995662" cy="395508"/>
          </a:xfrm>
          <a:prstGeom prst="curvedDown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ubo 20"/>
          <p:cNvSpPr/>
          <p:nvPr/>
        </p:nvSpPr>
        <p:spPr>
          <a:xfrm>
            <a:off x="6425932" y="5268646"/>
            <a:ext cx="1800200" cy="680634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ARTICOLAZIONI</a:t>
            </a:r>
            <a:endParaRPr lang="it-IT" sz="1400" dirty="0"/>
          </a:p>
        </p:txBody>
      </p:sp>
      <p:pic>
        <p:nvPicPr>
          <p:cNvPr id="28674" name="Picture 2" descr="http://www.blu-energy.net/wp-content/uploads/2012/03/elettricist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1"/>
            <a:ext cx="1503069" cy="12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lu-energy.net/wp-content/uploads/2012/03/elettricist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1"/>
            <a:ext cx="1503069" cy="12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8" name="Titolo 1"/>
          <p:cNvSpPr>
            <a:spLocks/>
          </p:cNvSpPr>
          <p:nvPr/>
        </p:nvSpPr>
        <p:spPr bwMode="auto">
          <a:xfrm>
            <a:off x="924002" y="492249"/>
            <a:ext cx="8253264" cy="607219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465" indent="-4465" algn="r" eaLnBrk="0" hangingPunct="0"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Hoefler Text" charset="0"/>
              </a:rPr>
              <a:t>CANALE DELL’ ISTRUZIONE PROFESSIONALE </a:t>
            </a:r>
          </a:p>
        </p:txBody>
      </p:sp>
      <p:graphicFrame>
        <p:nvGraphicFramePr>
          <p:cNvPr id="7" name="Segnaposto tabella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534754"/>
              </p:ext>
            </p:extLst>
          </p:nvPr>
        </p:nvGraphicFramePr>
        <p:xfrm>
          <a:off x="755576" y="1772816"/>
          <a:ext cx="8280920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730"/>
                <a:gridCol w="208649"/>
                <a:gridCol w="4451541"/>
              </a:tblGrid>
              <a:tr h="1053620">
                <a:tc>
                  <a:txBody>
                    <a:bodyPr/>
                    <a:lstStyle/>
                    <a:p>
                      <a:r>
                        <a:rPr lang="it-IT" sz="2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SETTORE </a:t>
                      </a:r>
                      <a:r>
                        <a:rPr lang="it-IT" sz="23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it-IT" sz="230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INDUSTRIA E ARTIGIANATO</a:t>
                      </a:r>
                      <a:endParaRPr lang="it-IT" sz="23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endParaRPr lang="it-IT" sz="23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SETTORE</a:t>
                      </a:r>
                      <a:r>
                        <a:rPr lang="it-IT" sz="2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</a:p>
                    <a:p>
                      <a:r>
                        <a:rPr lang="it-IT" sz="2300" baseline="0" dirty="0" smtClean="0"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SERVIZI</a:t>
                      </a:r>
                      <a:endParaRPr lang="it-IT" sz="2300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58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Produzioni artigianali  industriali   </a:t>
                      </a: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Servizi per l’agricoltura e lo sviluppo rurale </a:t>
                      </a: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83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73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73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Servizi socio-sanitari</a:t>
                      </a: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362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Manutenzione e assistenza tecnica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it-IT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 Servizi per l’enogastronomia e l’ospitalità alberghiera</a:t>
                      </a: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583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73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73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 Servizi commerciali </a:t>
                      </a:r>
                    </a:p>
                  </a:txBody>
                  <a:tcPr marL="64292" marR="64292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0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egnaposto contenuto 2"/>
          <p:cNvSpPr>
            <a:spLocks noGrp="1"/>
          </p:cNvSpPr>
          <p:nvPr>
            <p:ph sz="quarter" idx="1"/>
          </p:nvPr>
        </p:nvSpPr>
        <p:spPr bwMode="auto">
          <a:xfrm>
            <a:off x="683568" y="1556792"/>
            <a:ext cx="8293001" cy="5013176"/>
          </a:xfrm>
          <a:prstGeom prst="rect">
            <a:avLst/>
          </a:prstGeom>
          <a:solidFill>
            <a:srgbClr val="FFFFFF"/>
          </a:solidFill>
          <a:extLst/>
        </p:spPr>
        <p:txBody>
          <a:bodyPr lIns="91407" tIns="45704" rIns="91407" bIns="45704">
            <a:noAutofit/>
          </a:bodyPr>
          <a:lstStyle/>
          <a:p>
            <a:pPr marL="428478" indent="-428478" algn="ctr">
              <a:lnSpc>
                <a:spcPct val="80000"/>
              </a:lnSpc>
              <a:spcBef>
                <a:spcPts val="422"/>
              </a:spcBef>
              <a:buNone/>
              <a:defRPr/>
            </a:pPr>
            <a:r>
              <a:rPr lang="it-IT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SETTORE INDUSTRIA E ARTIGIANATO</a:t>
            </a:r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Font typeface="Calibri" pitchFamily="34" charset="0"/>
              <a:buAutoNum type="arabicPeriod"/>
              <a:defRPr/>
            </a:pPr>
            <a:r>
              <a:rPr lang="it-IT" sz="2000" dirty="0"/>
              <a:t>Produzioni industriali e artigianali</a:t>
            </a:r>
          </a:p>
          <a:p>
            <a:pPr marL="0" indent="0">
              <a:lnSpc>
                <a:spcPct val="80000"/>
              </a:lnSpc>
              <a:spcBef>
                <a:spcPts val="422"/>
              </a:spcBef>
              <a:buNone/>
              <a:defRPr/>
            </a:pPr>
            <a:r>
              <a:rPr lang="it-IT" sz="2000" dirty="0"/>
              <a:t> </a:t>
            </a:r>
            <a:r>
              <a:rPr lang="it-IT" sz="2000" dirty="0" smtClean="0"/>
              <a:t>     </a:t>
            </a:r>
            <a:r>
              <a:rPr lang="it-IT" sz="2000" i="1" dirty="0" smtClean="0"/>
              <a:t>Articolazioni</a:t>
            </a:r>
            <a:r>
              <a:rPr lang="it-IT" sz="2000" dirty="0"/>
              <a:t>: Industria; </a:t>
            </a:r>
            <a:r>
              <a:rPr lang="it-IT" sz="2000" dirty="0" smtClean="0"/>
              <a:t>Artigianato</a:t>
            </a:r>
          </a:p>
          <a:p>
            <a:pPr marL="457200" indent="-457200">
              <a:lnSpc>
                <a:spcPct val="80000"/>
              </a:lnSpc>
              <a:spcBef>
                <a:spcPts val="422"/>
              </a:spcBef>
              <a:buFont typeface="+mj-lt"/>
              <a:buAutoNum type="arabicPeriod"/>
              <a:defRPr/>
            </a:pPr>
            <a:endParaRPr lang="it-IT" sz="2000" dirty="0"/>
          </a:p>
          <a:p>
            <a:pPr marL="457200" indent="-457200">
              <a:lnSpc>
                <a:spcPct val="80000"/>
              </a:lnSpc>
              <a:spcBef>
                <a:spcPts val="422"/>
              </a:spcBef>
              <a:buFont typeface="+mj-lt"/>
              <a:buAutoNum type="arabicPeriod"/>
              <a:defRPr/>
            </a:pPr>
            <a:r>
              <a:rPr lang="it-IT" sz="2000" dirty="0" smtClean="0"/>
              <a:t>Manutenzione </a:t>
            </a:r>
            <a:r>
              <a:rPr lang="it-IT" sz="2000" dirty="0"/>
              <a:t>e assistenza tecnica</a:t>
            </a:r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None/>
              <a:defRPr/>
            </a:pPr>
            <a:endParaRPr lang="it-IT" sz="2000" dirty="0"/>
          </a:p>
          <a:p>
            <a:pPr marL="428478" indent="-428478" algn="ctr">
              <a:lnSpc>
                <a:spcPct val="80000"/>
              </a:lnSpc>
              <a:spcBef>
                <a:spcPts val="422"/>
              </a:spcBef>
              <a:buNone/>
              <a:defRPr/>
            </a:pPr>
            <a:r>
              <a:rPr lang="it-IT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SETTORE SERVIZI</a:t>
            </a:r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Clr>
                <a:schemeClr val="tx1"/>
              </a:buClr>
              <a:buFont typeface="Calibri" pitchFamily="34" charset="0"/>
              <a:buAutoNum type="arabicPeriod" startAt="3"/>
              <a:defRPr/>
            </a:pPr>
            <a:r>
              <a:rPr lang="it-IT" sz="2000" dirty="0"/>
              <a:t>Servizi per l’agricoltura e lo sviluppo rurale</a:t>
            </a:r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Clr>
                <a:schemeClr val="tx1"/>
              </a:buClr>
              <a:buNone/>
              <a:defRPr/>
            </a:pPr>
            <a:endParaRPr lang="it-IT" sz="2000" dirty="0"/>
          </a:p>
          <a:p>
            <a:pPr marL="428478" indent="-428478">
              <a:lnSpc>
                <a:spcPct val="80000"/>
              </a:lnSpc>
              <a:spcBef>
                <a:spcPts val="211"/>
              </a:spcBef>
              <a:buClr>
                <a:schemeClr val="tx1"/>
              </a:buClr>
              <a:buFont typeface="Calibri" pitchFamily="34" charset="0"/>
              <a:buAutoNum type="arabicPeriod" startAt="4"/>
              <a:defRPr/>
            </a:pPr>
            <a:r>
              <a:rPr lang="it-IT" sz="2000" dirty="0"/>
              <a:t>Servizi socio-sanitari</a:t>
            </a:r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Clr>
                <a:schemeClr val="tx1"/>
              </a:buClr>
              <a:buNone/>
              <a:defRPr/>
            </a:pPr>
            <a:r>
              <a:rPr lang="it-IT" sz="2000" dirty="0"/>
              <a:t>	</a:t>
            </a:r>
            <a:r>
              <a:rPr lang="it-IT" sz="2000" i="1" dirty="0"/>
              <a:t>Articolazioni</a:t>
            </a:r>
            <a:r>
              <a:rPr lang="it-IT" sz="2000" dirty="0"/>
              <a:t>: Odontotecnico; Ottico</a:t>
            </a:r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Clr>
                <a:schemeClr val="tx1"/>
              </a:buClr>
              <a:buNone/>
              <a:defRPr/>
            </a:pPr>
            <a:endParaRPr lang="it-IT" sz="2000" dirty="0"/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Clr>
                <a:schemeClr val="tx1"/>
              </a:buClr>
              <a:buFont typeface="Calibri" pitchFamily="34" charset="0"/>
              <a:buAutoNum type="arabicPeriod" startAt="5"/>
              <a:defRPr/>
            </a:pPr>
            <a:r>
              <a:rPr lang="it-IT" sz="2000" dirty="0"/>
              <a:t>Servizi per l’enogastronomia e l’ospitalità    alberghiera</a:t>
            </a:r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Clr>
                <a:schemeClr val="tx1"/>
              </a:buClr>
              <a:buNone/>
              <a:defRPr/>
            </a:pPr>
            <a:r>
              <a:rPr lang="it-IT" sz="2000" dirty="0"/>
              <a:t>	</a:t>
            </a:r>
            <a:r>
              <a:rPr lang="it-IT" sz="2000" i="1" dirty="0"/>
              <a:t>Articolazioni</a:t>
            </a:r>
            <a:r>
              <a:rPr lang="it-IT" sz="2000" dirty="0"/>
              <a:t>: Enogastronomia; Servizi di sala e vendita; Accoglienza turistica</a:t>
            </a:r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Clr>
                <a:schemeClr val="tx1"/>
              </a:buClr>
              <a:buFont typeface="Calibri" pitchFamily="34" charset="0"/>
              <a:buAutoNum type="arabicPeriod" startAt="5"/>
              <a:defRPr/>
            </a:pPr>
            <a:endParaRPr lang="it-IT" sz="2000" dirty="0"/>
          </a:p>
          <a:p>
            <a:pPr marL="428478" indent="-428478">
              <a:lnSpc>
                <a:spcPct val="80000"/>
              </a:lnSpc>
              <a:spcBef>
                <a:spcPts val="422"/>
              </a:spcBef>
              <a:buClr>
                <a:schemeClr val="tx1"/>
              </a:buClr>
              <a:buFont typeface="Calibri" pitchFamily="34" charset="0"/>
              <a:buAutoNum type="arabicPeriod" startAt="6"/>
              <a:defRPr/>
            </a:pPr>
            <a:r>
              <a:rPr lang="it-IT" sz="2000" dirty="0"/>
              <a:t>Servizi commerciali</a:t>
            </a:r>
          </a:p>
        </p:txBody>
      </p:sp>
      <p:sp>
        <p:nvSpPr>
          <p:cNvPr id="18437" name="Titolo 1"/>
          <p:cNvSpPr>
            <a:spLocks/>
          </p:cNvSpPr>
          <p:nvPr/>
        </p:nvSpPr>
        <p:spPr bwMode="auto">
          <a:xfrm>
            <a:off x="1433215" y="116632"/>
            <a:ext cx="7543354" cy="1008112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465" indent="-4465" algn="r" eaLnBrk="0" hangingPunct="0"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Hoefler Text" charset="0"/>
              </a:rPr>
              <a:t>CANALE DELL’ ISTRUZIONE PROFESSIONALE</a:t>
            </a:r>
          </a:p>
        </p:txBody>
      </p:sp>
      <p:pic>
        <p:nvPicPr>
          <p:cNvPr id="4" name="Picture 2" descr="http://www.blu-energy.net/wp-content/uploads/2012/03/elettricista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1"/>
            <a:ext cx="1503069" cy="12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itolo 1"/>
          <p:cNvSpPr>
            <a:spLocks/>
          </p:cNvSpPr>
          <p:nvPr/>
        </p:nvSpPr>
        <p:spPr bwMode="auto">
          <a:xfrm>
            <a:off x="1433215" y="116632"/>
            <a:ext cx="7543354" cy="1008112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465" indent="-4465" algn="r" eaLnBrk="0" hangingPunct="0">
              <a:defRPr/>
            </a:pP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Hoefler Text" charset="0"/>
              </a:rPr>
              <a:t>CANALE DELL’ ISTRUZIONE PROFESSIONALE</a:t>
            </a:r>
          </a:p>
        </p:txBody>
      </p:sp>
      <p:pic>
        <p:nvPicPr>
          <p:cNvPr id="5" name="Picture 2" descr="http://www.blu-energy.net/wp-content/uploads/2012/03/elettricist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1"/>
            <a:ext cx="1503069" cy="12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850109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850109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36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2" y="4968256"/>
            <a:ext cx="268337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 Box 34"/>
          <p:cNvSpPr txBox="1">
            <a:spLocks noChangeArrowheads="1"/>
          </p:cNvSpPr>
          <p:nvPr/>
        </p:nvSpPr>
        <p:spPr bwMode="auto">
          <a:xfrm>
            <a:off x="698748" y="1"/>
            <a:ext cx="8292331" cy="45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defTabSz="1300163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742950" indent="-285750" defTabSz="1300163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143000" indent="-228600" defTabSz="1300163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600200" indent="-228600" defTabSz="1300163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2057400" indent="-228600" defTabSz="1300163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solidFill>
                  <a:srgbClr val="FFFFFF"/>
                </a:solidFill>
              </a:rPr>
              <a:t>I nuovi Licei – Il sistema</a:t>
            </a:r>
            <a:endParaRPr lang="it-IT" sz="2400" b="1" baseline="-25000">
              <a:solidFill>
                <a:srgbClr val="FFFFFF"/>
              </a:solidFill>
            </a:endParaRPr>
          </a:p>
        </p:txBody>
      </p:sp>
      <p:sp>
        <p:nvSpPr>
          <p:cNvPr id="119812" name="Titolo 1"/>
          <p:cNvSpPr>
            <a:spLocks/>
          </p:cNvSpPr>
          <p:nvPr/>
        </p:nvSpPr>
        <p:spPr bwMode="auto">
          <a:xfrm>
            <a:off x="1781666" y="457647"/>
            <a:ext cx="7371407" cy="70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9" tIns="45680" rIns="91359" bIns="45680">
            <a:spAutoFit/>
          </a:bodyPr>
          <a:lstStyle/>
          <a:p>
            <a:pPr algn="r" defTabSz="914145" eaLnBrk="0" hangingPunct="0"/>
            <a:r>
              <a:rPr lang="it-IT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I PROFESSIONALI: LE NOVITA’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98748" y="1715540"/>
            <a:ext cx="8292331" cy="3231646"/>
          </a:xfrm>
          <a:prstGeom prst="rect">
            <a:avLst/>
          </a:prstGeom>
          <a:noFill/>
        </p:spPr>
        <p:txBody>
          <a:bodyPr wrap="square" lIns="91430" tIns="45716" rIns="91430" bIns="45716">
            <a:spAutoFit/>
          </a:bodyPr>
          <a:lstStyle/>
          <a:p>
            <a:pPr algn="just" defTabSz="914306">
              <a:buClr>
                <a:srgbClr val="808080"/>
              </a:buClr>
              <a:buSzPct val="75000"/>
              <a:defRPr/>
            </a:pP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Risultati di apprendimento declinati in </a:t>
            </a: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competenze, abilità e conoscenze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secondo il Quadro europeo dei titoli e delle qualifiche (EQF), per favorire la mobilità delle persone nell’Unione Europea.</a:t>
            </a:r>
          </a:p>
          <a:p>
            <a:pPr defTabSz="914306">
              <a:buClr>
                <a:srgbClr val="808080"/>
              </a:buClr>
              <a:buSzPct val="75000"/>
              <a:defRPr/>
            </a:pP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Forte integrazione tra i saperi 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anche nella dimensione operativa</a:t>
            </a:r>
          </a:p>
          <a:p>
            <a:pPr defTabSz="914306">
              <a:buClr>
                <a:srgbClr val="808080"/>
              </a:buClr>
              <a:buSzPct val="75000"/>
              <a:defRPr/>
            </a:pP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Saperi e Competenze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coerenti con le esigenze formative delle filiere di riferimento (produzione di beni e/o servizi).</a:t>
            </a:r>
          </a:p>
          <a:p>
            <a:pPr algn="just" defTabSz="914306">
              <a:buClr>
                <a:srgbClr val="808080"/>
              </a:buClr>
              <a:buSzPct val="75000"/>
              <a:defRPr/>
            </a:pP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Capacità di rispondere alle richieste di </a:t>
            </a: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personalizzazione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dei prodotti e dei servizi.</a:t>
            </a:r>
          </a:p>
          <a:p>
            <a:pPr defTabSz="914306">
              <a:buClr>
                <a:srgbClr val="808080"/>
              </a:buClr>
              <a:buSzPct val="75000"/>
              <a:defRPr/>
            </a:pP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Competenze nell’uso di </a:t>
            </a: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tecnologie e metodologie innovative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in contesti Applicativi.</a:t>
            </a:r>
          </a:p>
          <a:p>
            <a:pPr defTabSz="914306">
              <a:buClr>
                <a:srgbClr val="808080"/>
              </a:buClr>
              <a:buSzPct val="75000"/>
              <a:defRPr/>
            </a:pP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Centralità dei </a:t>
            </a: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laboratori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Stage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Tirocini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Alternanza Scuola Lavoro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 per apprendere in contesti operativi soprattutto nel secondo biennio e nel quinto anno.</a:t>
            </a:r>
          </a:p>
          <a:p>
            <a:pPr algn="just" defTabSz="914306">
              <a:buClr>
                <a:srgbClr val="808080"/>
              </a:buClr>
              <a:buSzPct val="75000"/>
              <a:defRPr/>
            </a:pP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Possibile collaborazione con </a:t>
            </a:r>
            <a:r>
              <a:rPr lang="it-IT" sz="1700" b="1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esperti esterni</a:t>
            </a:r>
            <a:r>
              <a:rPr lang="it-IT" sz="1700" dirty="0">
                <a:solidFill>
                  <a:srgbClr val="EF033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it-IT" sz="1700" dirty="0">
                <a:solidFill>
                  <a:srgbClr val="808080"/>
                </a:solidFill>
                <a:latin typeface="Calibri" pitchFamily="34" charset="0"/>
                <a:cs typeface="Calibri" pitchFamily="34" charset="0"/>
              </a:rPr>
              <a:t>per arricchire l’offerta formativa e sviluppare competenze specialistiche.</a:t>
            </a:r>
          </a:p>
        </p:txBody>
      </p:sp>
      <p:sp>
        <p:nvSpPr>
          <p:cNvPr id="119814" name="CasellaDiTesto 1"/>
          <p:cNvSpPr txBox="1">
            <a:spLocks noChangeArrowheads="1"/>
          </p:cNvSpPr>
          <p:nvPr/>
        </p:nvSpPr>
        <p:spPr bwMode="auto">
          <a:xfrm>
            <a:off x="348258" y="4968255"/>
            <a:ext cx="8253264" cy="11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algn="r" eaLnBrk="1" hangingPunct="1"/>
            <a:r>
              <a:rPr lang="it-IT" sz="2200" b="1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Dall’a.s. 2011/12 </a:t>
            </a:r>
          </a:p>
          <a:p>
            <a:pPr algn="r" eaLnBrk="1" hangingPunct="1"/>
            <a:r>
              <a:rPr lang="it-IT" sz="2200" b="1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possibilità di attivare percorsi di  </a:t>
            </a:r>
          </a:p>
          <a:p>
            <a:pPr algn="r" eaLnBrk="1" hangingPunct="1"/>
            <a:r>
              <a:rPr lang="it-IT" sz="2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FORMAZIONE PROFESSIONALE TRIENNALE</a:t>
            </a:r>
          </a:p>
        </p:txBody>
      </p:sp>
      <p:pic>
        <p:nvPicPr>
          <p:cNvPr id="8" name="Picture 2" descr="http://www.blu-energy.net/wp-content/uploads/2012/03/elettricista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1"/>
            <a:ext cx="1503069" cy="12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586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3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992326" y="4725144"/>
            <a:ext cx="2448272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ISTRUZIONE LICEALE</a:t>
            </a:r>
            <a:endParaRPr lang="it-IT" b="1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3656622" y="4725144"/>
            <a:ext cx="2448272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ISTRUZIONE TECNICA</a:t>
            </a:r>
            <a:endParaRPr lang="it-IT" b="1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6320918" y="4725144"/>
            <a:ext cx="244827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ISTRUZIONE/</a:t>
            </a:r>
            <a:r>
              <a:rPr lang="it-IT" dirty="0" err="1" smtClean="0">
                <a:solidFill>
                  <a:schemeClr val="tx1"/>
                </a:solidFill>
              </a:rPr>
              <a:t>FORM.NE</a:t>
            </a:r>
            <a:r>
              <a:rPr lang="it-IT" dirty="0" smtClean="0">
                <a:solidFill>
                  <a:schemeClr val="tx1"/>
                </a:solidFill>
              </a:rPr>
              <a:t> PROFESSIONALE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Freccia a destra 22"/>
          <p:cNvSpPr/>
          <p:nvPr/>
        </p:nvSpPr>
        <p:spPr>
          <a:xfrm rot="16200000">
            <a:off x="1748410" y="3897052"/>
            <a:ext cx="864096" cy="6480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 rot="16200000">
            <a:off x="4412706" y="3897052"/>
            <a:ext cx="864096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 rot="16200000">
            <a:off x="7077002" y="3897052"/>
            <a:ext cx="864096" cy="64807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1064334" y="2348880"/>
            <a:ext cx="2160240" cy="13681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OBIETTIVI  A </a:t>
            </a:r>
          </a:p>
          <a:p>
            <a:pPr algn="ctr"/>
            <a:r>
              <a:rPr lang="it-IT" sz="1400" b="1" dirty="0" smtClean="0"/>
              <a:t>LUNGO TERMINE </a:t>
            </a:r>
          </a:p>
          <a:p>
            <a:pPr algn="ctr"/>
            <a:r>
              <a:rPr lang="it-IT" sz="1400" b="1" dirty="0" smtClean="0"/>
              <a:t>APPROFONDIMENTO SCIENTIFICO-TEORICO</a:t>
            </a:r>
            <a:endParaRPr lang="it-IT" sz="1400" b="1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3584614" y="2348880"/>
            <a:ext cx="2448272" cy="136815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OBIETTIVI  A </a:t>
            </a:r>
          </a:p>
          <a:p>
            <a:pPr algn="ctr"/>
            <a:r>
              <a:rPr lang="it-IT" sz="1400" b="1" dirty="0" smtClean="0"/>
              <a:t>MEDIO/ LUNGO TERMINE </a:t>
            </a:r>
          </a:p>
          <a:p>
            <a:pPr algn="ctr"/>
            <a:r>
              <a:rPr lang="it-IT" sz="1400" b="1" dirty="0" smtClean="0"/>
              <a:t>APPROFONDIMENTO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TEORICO/APPLICATIVO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6248910" y="2348880"/>
            <a:ext cx="2448272" cy="136815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OBIETTIVI  A </a:t>
            </a:r>
          </a:p>
          <a:p>
            <a:pPr algn="ctr"/>
            <a:r>
              <a:rPr lang="it-IT" sz="1400" b="1" dirty="0" smtClean="0"/>
              <a:t>BREVE/MEDIO TERMINE </a:t>
            </a:r>
          </a:p>
          <a:p>
            <a:pPr algn="ctr"/>
            <a:r>
              <a:rPr lang="it-IT" sz="1400" b="1" dirty="0" smtClean="0"/>
              <a:t>APPROFONDIMENTO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TEORICO/APPLICATIVO/</a:t>
            </a:r>
          </a:p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OPERATIVO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560278" y="1700807"/>
            <a:ext cx="2880320" cy="58477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TEORIZZARE</a:t>
            </a:r>
            <a:endParaRPr lang="it-IT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3296582" y="1700808"/>
            <a:ext cx="2880320" cy="58477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PROGETTARE</a:t>
            </a:r>
            <a:endParaRPr lang="it-IT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6032886" y="1700808"/>
            <a:ext cx="288032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REALIZZARE</a:t>
            </a:r>
            <a:endParaRPr lang="it-IT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Freccia a destra 39"/>
          <p:cNvSpPr/>
          <p:nvPr/>
        </p:nvSpPr>
        <p:spPr>
          <a:xfrm>
            <a:off x="848310" y="5805264"/>
            <a:ext cx="7704856" cy="432048"/>
          </a:xfrm>
          <a:prstGeom prst="rightArrow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Percorsi scolastici di pari dignità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04294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Sfatiamo qualche stereotipo…</a:t>
            </a:r>
            <a:endParaRPr lang="it-IT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2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2683371" cy="115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CasellaDiTesto 1"/>
          <p:cNvSpPr txBox="1">
            <a:spLocks noChangeArrowheads="1"/>
          </p:cNvSpPr>
          <p:nvPr/>
        </p:nvSpPr>
        <p:spPr bwMode="auto">
          <a:xfrm>
            <a:off x="755576" y="0"/>
            <a:ext cx="8341134" cy="10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/>
            <a:r>
              <a:rPr lang="it-IT" sz="1700" b="1" dirty="0" err="1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Dall’a.s.</a:t>
            </a:r>
            <a:r>
              <a:rPr lang="it-IT" sz="17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 2011/12 </a:t>
            </a:r>
            <a:r>
              <a:rPr lang="it-IT" sz="1700" b="1" dirty="0" smtClean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possibilità  </a:t>
            </a:r>
            <a:r>
              <a:rPr lang="it-IT" sz="17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da parte degli istituti professionali di attivare percorsi di </a:t>
            </a:r>
            <a:r>
              <a:rPr lang="it-IT" sz="2200" b="1" dirty="0">
                <a:solidFill>
                  <a:srgbClr val="606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r" eaLnBrk="1" hangingPunct="1"/>
            <a:r>
              <a:rPr lang="it-IT" sz="2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FORMAZIONE PROFESSIONALE TRIENNALE</a:t>
            </a:r>
          </a:p>
          <a:p>
            <a:pPr algn="r" eaLnBrk="1" hangingPunct="1"/>
            <a:r>
              <a:rPr lang="it-IT" sz="17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(Offerta Sussidiaria Complementare)</a:t>
            </a: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2192238" y="2143745"/>
            <a:ext cx="4911328" cy="810369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/>
          <a:p>
            <a:pPr algn="ctr">
              <a:defRPr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Istituti di Istruzione professionale </a:t>
            </a:r>
          </a:p>
          <a:p>
            <a:pPr algn="ctr">
              <a:defRPr/>
            </a:pPr>
            <a:r>
              <a:rPr lang="it-IT" sz="1400" dirty="0">
                <a:latin typeface="Calibri" pitchFamily="34" charset="0"/>
                <a:cs typeface="Calibri" pitchFamily="34" charset="0"/>
              </a:rPr>
              <a:t>(</a:t>
            </a:r>
            <a:r>
              <a:rPr lang="it-IT" sz="1400" dirty="0" err="1">
                <a:latin typeface="Calibri" pitchFamily="34" charset="0"/>
                <a:cs typeface="Calibri" pitchFamily="34" charset="0"/>
              </a:rPr>
              <a:t>Ipsia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1400" dirty="0" err="1">
                <a:latin typeface="Calibri" pitchFamily="34" charset="0"/>
                <a:cs typeface="Calibri" pitchFamily="34" charset="0"/>
              </a:rPr>
              <a:t>Ipsaa,Ipssar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1400" dirty="0" err="1">
                <a:latin typeface="Calibri" pitchFamily="34" charset="0"/>
                <a:cs typeface="Calibri" pitchFamily="34" charset="0"/>
              </a:rPr>
              <a:t>Ipsc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it-IT" sz="1400" dirty="0" err="1">
                <a:latin typeface="Calibri" pitchFamily="34" charset="0"/>
                <a:cs typeface="Calibri" pitchFamily="34" charset="0"/>
              </a:rPr>
              <a:t>ecc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" name="Freccia in giù 3"/>
          <p:cNvSpPr/>
          <p:nvPr/>
        </p:nvSpPr>
        <p:spPr bwMode="auto">
          <a:xfrm>
            <a:off x="2272606" y="2954114"/>
            <a:ext cx="759023" cy="759023"/>
          </a:xfrm>
          <a:prstGeom prst="downArrow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/>
          <a:p>
            <a:pPr>
              <a:defRPr/>
            </a:pPr>
            <a:endParaRPr lang="it-IT" sz="2400">
              <a:latin typeface="Times" pitchFamily="18" charset="0"/>
            </a:endParaRPr>
          </a:p>
        </p:txBody>
      </p:sp>
      <p:sp>
        <p:nvSpPr>
          <p:cNvPr id="9" name="Freccia in giù 8"/>
          <p:cNvSpPr/>
          <p:nvPr/>
        </p:nvSpPr>
        <p:spPr bwMode="auto">
          <a:xfrm>
            <a:off x="6344543" y="2954114"/>
            <a:ext cx="759023" cy="759023"/>
          </a:xfrm>
          <a:prstGeom prst="downArrow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/>
          <a:p>
            <a:pPr>
              <a:defRPr/>
            </a:pPr>
            <a:endParaRPr lang="it-IT" sz="2400">
              <a:latin typeface="Times" pitchFamily="18" charset="0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1132955" y="3814712"/>
            <a:ext cx="3038326" cy="1391915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Istruzione</a:t>
            </a:r>
            <a:r>
              <a:rPr lang="it-IT" sz="2400" dirty="0">
                <a:latin typeface="Calibri" pitchFamily="34" charset="0"/>
                <a:cs typeface="Calibri" pitchFamily="34" charset="0"/>
              </a:rPr>
              <a:t> professionale </a:t>
            </a:r>
          </a:p>
          <a:p>
            <a:pPr algn="ctr">
              <a:defRPr/>
            </a:pPr>
            <a:r>
              <a:rPr lang="it-IT" sz="1400" dirty="0">
                <a:latin typeface="Calibri" pitchFamily="34" charset="0"/>
                <a:cs typeface="Calibri" pitchFamily="34" charset="0"/>
              </a:rPr>
              <a:t>(5 anni-diploma di stato)</a:t>
            </a: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5204892" y="3789040"/>
            <a:ext cx="3038326" cy="1417588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4291" tIns="32146" rIns="64291" bIns="32146"/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Formazione</a:t>
            </a:r>
          </a:p>
          <a:p>
            <a:pPr algn="ctr">
              <a:defRPr/>
            </a:pPr>
            <a:r>
              <a:rPr lang="it-IT" sz="2400" dirty="0">
                <a:latin typeface="Calibri" pitchFamily="34" charset="0"/>
                <a:cs typeface="Calibri" pitchFamily="34" charset="0"/>
              </a:rPr>
              <a:t>professionale </a:t>
            </a:r>
          </a:p>
          <a:p>
            <a:pPr algn="ctr">
              <a:defRPr/>
            </a:pPr>
            <a:r>
              <a:rPr lang="it-IT" sz="1400" dirty="0">
                <a:latin typeface="Calibri" pitchFamily="34" charset="0"/>
                <a:cs typeface="Calibri" pitchFamily="34" charset="0"/>
              </a:rPr>
              <a:t>(3/4 anni-qualifica e diploma professionale)</a:t>
            </a:r>
          </a:p>
        </p:txBody>
      </p:sp>
      <p:sp>
        <p:nvSpPr>
          <p:cNvPr id="120841" name="CasellaDiTesto 11"/>
          <p:cNvSpPr txBox="1">
            <a:spLocks noChangeArrowheads="1"/>
          </p:cNvSpPr>
          <p:nvPr/>
        </p:nvSpPr>
        <p:spPr bwMode="auto">
          <a:xfrm>
            <a:off x="3298431" y="5972287"/>
            <a:ext cx="5436096" cy="23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/>
            <a:r>
              <a:rPr lang="it-IT" sz="1100" b="1" dirty="0">
                <a:latin typeface="Calibri" pitchFamily="34" charset="0"/>
              </a:rPr>
              <a:t>(Accordo </a:t>
            </a:r>
            <a:r>
              <a:rPr lang="it-IT" sz="1100" b="1" dirty="0" err="1">
                <a:latin typeface="Calibri" pitchFamily="34" charset="0"/>
              </a:rPr>
              <a:t>Dgr</a:t>
            </a:r>
            <a:r>
              <a:rPr lang="it-IT" sz="1100" b="1" dirty="0">
                <a:latin typeface="Calibri" pitchFamily="34" charset="0"/>
              </a:rPr>
              <a:t> n 3502 del 30/12/2010 – in relazione agli  artt. 17 e 18 del D. </a:t>
            </a:r>
            <a:r>
              <a:rPr lang="it-IT" sz="1100" b="1" dirty="0" err="1">
                <a:latin typeface="Calibri" pitchFamily="34" charset="0"/>
              </a:rPr>
              <a:t>Lgs</a:t>
            </a:r>
            <a:r>
              <a:rPr lang="it-IT" sz="1100" b="1" dirty="0">
                <a:latin typeface="Calibri" pitchFamily="34" charset="0"/>
              </a:rPr>
              <a:t>. 226/2005)</a:t>
            </a:r>
          </a:p>
        </p:txBody>
      </p:sp>
    </p:spTree>
    <p:extLst>
      <p:ext uri="{BB962C8B-B14F-4D97-AF65-F5344CB8AC3E}">
        <p14:creationId xmlns:p14="http://schemas.microsoft.com/office/powerpoint/2010/main" val="8832059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9297"/>
              </p:ext>
            </p:extLst>
          </p:nvPr>
        </p:nvGraphicFramePr>
        <p:xfrm>
          <a:off x="485827" y="1724520"/>
          <a:ext cx="8643938" cy="4259461"/>
        </p:xfrm>
        <a:graphic>
          <a:graphicData uri="http://schemas.openxmlformats.org/drawingml/2006/table">
            <a:tbl>
              <a:tblPr/>
              <a:tblGrid>
                <a:gridCol w="4438732"/>
                <a:gridCol w="4205206"/>
              </a:tblGrid>
              <a:tr h="23578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CANALE DELLA </a:t>
                      </a:r>
                      <a:r>
                        <a:rPr kumimoji="0" lang="it-IT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FORMAZIONE </a:t>
                      </a:r>
                      <a:r>
                        <a:rPr kumimoji="0" lang="it-IT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PROFESSIONALE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(capo III e art.27,comma 2  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D.Lgs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226/05)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5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 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PERCORSI TRIENNALI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 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PERCORSI QUADRIENNALI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Qualifica di Operatore professionale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Diploma professionale di Tecnico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18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84" y="2636912"/>
            <a:ext cx="1271440" cy="13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6" y="2499388"/>
            <a:ext cx="1328374" cy="14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8" name="Titolo 1"/>
          <p:cNvSpPr>
            <a:spLocks/>
          </p:cNvSpPr>
          <p:nvPr/>
        </p:nvSpPr>
        <p:spPr bwMode="auto">
          <a:xfrm>
            <a:off x="1571625" y="1000125"/>
            <a:ext cx="7051105" cy="69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 anchor="ctr"/>
          <a:lstStyle/>
          <a:p>
            <a:pPr algn="ctr" defTabSz="914071" eaLnBrk="0" hangingPunct="0">
              <a:defRPr/>
            </a:pPr>
            <a:r>
              <a:rPr lang="it-IT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7" name="Titolo 1"/>
          <p:cNvSpPr>
            <a:spLocks/>
          </p:cNvSpPr>
          <p:nvPr/>
        </p:nvSpPr>
        <p:spPr bwMode="auto">
          <a:xfrm>
            <a:off x="698748" y="297738"/>
            <a:ext cx="8445252" cy="70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9" tIns="45680" rIns="91359" bIns="45680">
            <a:spAutoFit/>
          </a:bodyPr>
          <a:lstStyle/>
          <a:p>
            <a:pPr defTabSz="914145" eaLnBrk="0" hangingPunct="0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La Formazione Professionale: </a:t>
            </a:r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le novità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47"/>
          <p:cNvSpPr txBox="1">
            <a:spLocks noChangeArrowheads="1"/>
          </p:cNvSpPr>
          <p:nvPr/>
        </p:nvSpPr>
        <p:spPr bwMode="auto">
          <a:xfrm>
            <a:off x="698748" y="1"/>
            <a:ext cx="7925098" cy="45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solidFill>
                  <a:schemeClr val="bg1"/>
                </a:solidFill>
              </a:rPr>
              <a:t>I nuovi Licei – Impianto organizzativo</a:t>
            </a:r>
            <a:endParaRPr lang="it-IT" sz="2400" b="1" baseline="-25000">
              <a:solidFill>
                <a:schemeClr val="bg1"/>
              </a:solidFill>
            </a:endParaRPr>
          </a:p>
        </p:txBody>
      </p:sp>
      <p:sp>
        <p:nvSpPr>
          <p:cNvPr id="122883" name="Titolo 1"/>
          <p:cNvSpPr>
            <a:spLocks/>
          </p:cNvSpPr>
          <p:nvPr/>
        </p:nvSpPr>
        <p:spPr bwMode="auto">
          <a:xfrm>
            <a:off x="611560" y="215465"/>
            <a:ext cx="8337748" cy="9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3" rIns="91364" bIns="45683">
            <a:spAutoFit/>
          </a:bodyPr>
          <a:lstStyle/>
          <a:p>
            <a:pPr eaLnBrk="0" hangingPunct="0"/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FORMAZIONE PROFESSIONALE TRIENNALE </a:t>
            </a:r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: </a:t>
            </a:r>
            <a:endParaRPr lang="it-IT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  <a:sym typeface="Hoefler Text" charset="0"/>
            </a:endParaRPr>
          </a:p>
          <a:p>
            <a:pPr eaLnBrk="0" hangingPunct="0"/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GLI </a:t>
            </a:r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INDIRIZZI</a:t>
            </a:r>
          </a:p>
        </p:txBody>
      </p:sp>
      <p:graphicFrame>
        <p:nvGraphicFramePr>
          <p:cNvPr id="37" name="Segnaposto tabella 3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16879762"/>
              </p:ext>
            </p:extLst>
          </p:nvPr>
        </p:nvGraphicFramePr>
        <p:xfrm>
          <a:off x="768152" y="1772816"/>
          <a:ext cx="8181156" cy="482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374"/>
                <a:gridCol w="561122"/>
                <a:gridCol w="4464660"/>
              </a:tblGrid>
              <a:tr h="323945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DIVISA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IN COMPARTI</a:t>
                      </a:r>
                      <a:endParaRPr lang="it-IT" sz="180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163" marR="8416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QUADRO 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22 QUALIFICHE NAZIONALI</a:t>
                      </a:r>
                      <a:endParaRPr lang="it-IT" sz="14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163" marR="8416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rowSpan="22"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abbigliamento e moda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alimentazione e ristorazione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servizi e benessere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commercio e servizi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edilizia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elettrico ed elettronico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grafico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informatica e micro-elettronica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legno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turistico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meccanico</a:t>
                      </a:r>
                    </a:p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it-IT" sz="16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percorsi formativi per studenti diversamente abili</a:t>
                      </a:r>
                    </a:p>
                  </a:txBody>
                  <a:tcPr marL="84163" marR="8416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DELL’ABBIGLIAMENTO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DELLE CALZATURE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DELLE PRODUZIONI CHIMICHE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EDILE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ELETTRICO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ELETTRONICO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GRAFICO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</a:t>
                      </a:r>
                      <a:r>
                        <a:rPr lang="it-IT" sz="10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DI</a:t>
                      </a: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IMPIANTI TERMOIDRAULICI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DELLE LAVORAZIONI ARTISTICHE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 LEGNO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748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 MONTAGGIO E DELLA MANUTENZIONE </a:t>
                      </a:r>
                      <a:r>
                        <a:rPr lang="it-IT" sz="10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DI</a:t>
                      </a: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IMBARCAZIONI DA DIPORTO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ALLA RIPARAZIONE DEI VEICOLI A MOTORE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MECCANICO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 BENESSERE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DELLA RISTORAZIONE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AI SERVIZI </a:t>
                      </a:r>
                      <a:r>
                        <a:rPr lang="it-IT" sz="10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DI</a:t>
                      </a: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PROMOZIONE ED ACCOGLIENZA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AMMINISTRATIVO - SEGRETARIALE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374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AI SERVIZI </a:t>
                      </a:r>
                      <a:r>
                        <a:rPr lang="it-IT" sz="1000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DI</a:t>
                      </a: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VENDITA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617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DEI SISTEMI E DEI SERVIZI LOGISTICI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386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DELLA TRASFORMAZIONE AGROALIMENTARE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5">
                <a:tc v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16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AGRICOLO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it-IT" sz="10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OPERATORE DEL MARE E DELLE ACQUE INTERNE</a:t>
                      </a:r>
                    </a:p>
                  </a:txBody>
                  <a:tcPr marL="44383" marR="443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8126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3433"/>
            <a:ext cx="1714652" cy="191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blogbio.net/wp-content/uploads/2012/09/Agricoltura-biologica-come-convenzionale-300x1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46" y="5155557"/>
            <a:ext cx="2694086" cy="16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77202"/>
            <a:ext cx="1792610" cy="197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ext Box 47"/>
          <p:cNvSpPr txBox="1">
            <a:spLocks noChangeArrowheads="1"/>
          </p:cNvSpPr>
          <p:nvPr/>
        </p:nvSpPr>
        <p:spPr bwMode="auto">
          <a:xfrm>
            <a:off x="698748" y="1"/>
            <a:ext cx="7925098" cy="45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 b="1">
                <a:solidFill>
                  <a:schemeClr val="bg1"/>
                </a:solidFill>
              </a:rPr>
              <a:t>I nuovi Licei – Impianto organizzativo</a:t>
            </a:r>
            <a:endParaRPr lang="it-IT" sz="2400" b="1" baseline="-25000">
              <a:solidFill>
                <a:schemeClr val="bg1"/>
              </a:solidFill>
            </a:endParaRPr>
          </a:p>
        </p:txBody>
      </p:sp>
      <p:graphicFrame>
        <p:nvGraphicFramePr>
          <p:cNvPr id="6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861803"/>
              </p:ext>
            </p:extLst>
          </p:nvPr>
        </p:nvGraphicFramePr>
        <p:xfrm>
          <a:off x="698747" y="1928813"/>
          <a:ext cx="8159503" cy="3199061"/>
        </p:xfrm>
        <a:graphic>
          <a:graphicData uri="http://schemas.openxmlformats.org/drawingml/2006/table">
            <a:tbl>
              <a:tblPr/>
              <a:tblGrid>
                <a:gridCol w="1097076"/>
                <a:gridCol w="2125585"/>
                <a:gridCol w="1645614"/>
                <a:gridCol w="3291228"/>
              </a:tblGrid>
              <a:tr h="650817">
                <a:tc>
                  <a:txBody>
                    <a:bodyPr/>
                    <a:lstStyle/>
                    <a:p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Monte-ore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 annuale</a:t>
                      </a:r>
                    </a:p>
                  </a:txBody>
                  <a:tcPr marL="89999" marR="89999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Media settimanale</a:t>
                      </a:r>
                    </a:p>
                  </a:txBody>
                  <a:tcPr marL="89999" marR="89999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Distribuzione </a:t>
                      </a:r>
                    </a:p>
                  </a:txBody>
                  <a:tcPr marL="89999" marR="89999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27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1° anno</a:t>
                      </a:r>
                      <a:endParaRPr lang="it-IT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1000 h</a:t>
                      </a:r>
                    </a:p>
                  </a:txBody>
                  <a:tcPr marL="89999" marR="89999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30 h</a:t>
                      </a:r>
                    </a:p>
                  </a:txBody>
                  <a:tcPr marL="89999" marR="89999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550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 Formazione culturale di base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450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 Orientamento e preformazione professionale</a:t>
                      </a:r>
                    </a:p>
                  </a:txBody>
                  <a:tcPr marL="89999" marR="89999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2° anno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1100 h</a:t>
                      </a:r>
                    </a:p>
                  </a:txBody>
                  <a:tcPr marL="89999" marR="89999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33 h</a:t>
                      </a:r>
                    </a:p>
                  </a:txBody>
                  <a:tcPr marL="89999" marR="89999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60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450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 Formazione culturale di base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650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 Formazione professionale e tirocinio (120 h)</a:t>
                      </a:r>
                    </a:p>
                  </a:txBody>
                  <a:tcPr marL="89999" marR="89999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</a:rPr>
                        <a:t>3° anno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1100 h</a:t>
                      </a:r>
                    </a:p>
                  </a:txBody>
                  <a:tcPr marL="89999" marR="89999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Verdana" pitchFamily="34" charset="0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Verdana" pitchFamily="34" charset="0"/>
                        </a:rPr>
                        <a:t>33 h </a:t>
                      </a:r>
                    </a:p>
                  </a:txBody>
                  <a:tcPr marL="89999" marR="89999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350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 Formazione culturale di base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750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  Formazione professionale e tirocinio (160-200 h)</a:t>
                      </a:r>
                    </a:p>
                  </a:txBody>
                  <a:tcPr marL="89999" marR="89999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olo 1"/>
          <p:cNvSpPr>
            <a:spLocks/>
          </p:cNvSpPr>
          <p:nvPr/>
        </p:nvSpPr>
        <p:spPr bwMode="auto">
          <a:xfrm>
            <a:off x="611560" y="215465"/>
            <a:ext cx="8337748" cy="9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4" tIns="45683" rIns="91364" bIns="45683">
            <a:spAutoFit/>
          </a:bodyPr>
          <a:lstStyle/>
          <a:p>
            <a:pPr eaLnBrk="0" hangingPunct="0"/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FORMAZIONE PROFESSIONALE TRIENNALE </a:t>
            </a:r>
            <a:r>
              <a:rPr lang="it-IT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: </a:t>
            </a:r>
            <a:endParaRPr lang="it-IT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  <a:sym typeface="Hoefler Text" charset="0"/>
            </a:endParaRPr>
          </a:p>
          <a:p>
            <a:pPr eaLnBrk="0" hangingPunct="0"/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  <a:sym typeface="Hoefler Text" charset="0"/>
              </a:rPr>
              <a:t>GLI ORARI</a:t>
            </a:r>
            <a:endParaRPr lang="it-I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0440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itolo 1"/>
          <p:cNvSpPr>
            <a:spLocks/>
          </p:cNvSpPr>
          <p:nvPr/>
        </p:nvSpPr>
        <p:spPr bwMode="auto">
          <a:xfrm>
            <a:off x="652851" y="381882"/>
            <a:ext cx="8489950" cy="607219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/>
          <a:lstStyle/>
          <a:p>
            <a:pPr marL="4465" indent="-4465" algn="r" eaLnBrk="0" hangingPunct="0">
              <a:defRPr/>
            </a:pPr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Hoefler Text" charset="0"/>
              </a:rPr>
              <a:t>CANALE DELLA FORMAZIONE PROFESSIONALE</a:t>
            </a:r>
          </a:p>
        </p:txBody>
      </p:sp>
      <p:sp>
        <p:nvSpPr>
          <p:cNvPr id="124931" name="Text Box 5"/>
          <p:cNvSpPr txBox="1">
            <a:spLocks/>
          </p:cNvSpPr>
          <p:nvPr/>
        </p:nvSpPr>
        <p:spPr bwMode="auto">
          <a:xfrm>
            <a:off x="662145" y="1671722"/>
            <a:ext cx="8480656" cy="47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70" tIns="32135" rIns="64270" bIns="32135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/>
            <a:r>
              <a:rPr lang="it-IT" sz="1700" b="1" dirty="0">
                <a:solidFill>
                  <a:schemeClr val="accent2"/>
                </a:solidFill>
              </a:rPr>
              <a:t>Sistema governato dalle Regioni</a:t>
            </a:r>
            <a:endParaRPr lang="it-IT" sz="1700" dirty="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finalizzati a far acquisire conoscenze sia pratiche che teoriche</a:t>
            </a:r>
            <a:endParaRPr lang="it-IT" sz="17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che servono ad assolvere l’obbligo di istruzione e il diritto-dovere</a:t>
            </a:r>
            <a:endParaRPr lang="it-IT" sz="17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che preparano a svolgere ruoli professionali</a:t>
            </a:r>
            <a:endParaRPr lang="it-IT" sz="17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strettamente legati ai differenti settori produttivi del territorio</a:t>
            </a:r>
            <a:endParaRPr lang="it-IT" sz="17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che orientano e guidano il primo inserimento nel mondo del lavoro</a:t>
            </a:r>
          </a:p>
          <a:p>
            <a:pPr lvl="1" eaLnBrk="1" hangingPunct="1"/>
            <a:endParaRPr lang="it-IT" sz="600" b="1" dirty="0">
              <a:solidFill>
                <a:srgbClr val="FF6600"/>
              </a:solidFill>
            </a:endParaRPr>
          </a:p>
          <a:p>
            <a:pPr lvl="1" eaLnBrk="1" hangingPunct="1"/>
            <a:r>
              <a:rPr lang="it-IT" sz="25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formazione professionale.. si impara facendo…..</a:t>
            </a:r>
            <a:endParaRPr lang="it-IT" sz="25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it-IT" sz="700" i="1" dirty="0">
              <a:solidFill>
                <a:schemeClr val="accent2"/>
              </a:solidFill>
            </a:endParaRPr>
          </a:p>
          <a:p>
            <a:pPr eaLnBrk="1" hangingPunct="1"/>
            <a:r>
              <a:rPr lang="it-IT" sz="1700" b="1" dirty="0">
                <a:solidFill>
                  <a:srgbClr val="FF6600"/>
                </a:solidFill>
              </a:rPr>
              <a:t>Prevedono l’acquisizione di:</a:t>
            </a:r>
          </a:p>
          <a:p>
            <a:pPr eaLnBrk="1" hangingPunct="1">
              <a:buFontTx/>
              <a:buChar char="•"/>
            </a:pP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competenze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di base per accesso mondo del lavoro</a:t>
            </a:r>
            <a:endParaRPr lang="it-IT" sz="17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competenze tecnico-professionali connesse ad esercizio delle attività operative richieste nei diversi ambiti professionali</a:t>
            </a:r>
            <a:endParaRPr lang="it-IT" sz="17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Tx/>
              <a:buChar char="•"/>
            </a:pP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competenze</a:t>
            </a:r>
            <a:r>
              <a:rPr lang="it-IT" sz="1700" dirty="0">
                <a:solidFill>
                  <a:schemeClr val="tx2">
                    <a:lumMod val="75000"/>
                  </a:schemeClr>
                </a:solidFill>
              </a:rPr>
              <a:t> t</a:t>
            </a:r>
            <a:r>
              <a:rPr lang="it-IT" sz="1700" b="1" dirty="0">
                <a:solidFill>
                  <a:schemeClr val="tx2">
                    <a:lumMod val="75000"/>
                  </a:schemeClr>
                </a:solidFill>
              </a:rPr>
              <a:t>rasversali capacità comunicativo / relazionali, organizzative</a:t>
            </a:r>
            <a:endParaRPr lang="it-IT" sz="17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endParaRPr lang="it-IT" sz="600" b="1" dirty="0"/>
          </a:p>
        </p:txBody>
      </p:sp>
    </p:spTree>
    <p:extLst>
      <p:ext uri="{BB962C8B-B14F-4D97-AF65-F5344CB8AC3E}">
        <p14:creationId xmlns:p14="http://schemas.microsoft.com/office/powerpoint/2010/main" val="9034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98" y="4545325"/>
            <a:ext cx="1368475" cy="169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/>
          </p:cNvSpPr>
          <p:nvPr/>
        </p:nvSpPr>
        <p:spPr bwMode="auto">
          <a:xfrm>
            <a:off x="683569" y="1628553"/>
            <a:ext cx="8136904" cy="32196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64270" tIns="32135" rIns="64270" bIns="32135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</a:t>
            </a:r>
            <a:r>
              <a:rPr lang="it-IT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RILASCIA LA FORMAZIONE PROFESSIONALE</a:t>
            </a:r>
          </a:p>
          <a:p>
            <a:pPr>
              <a:defRPr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Qualifica Professionale Triennale</a:t>
            </a:r>
          </a:p>
          <a:p>
            <a:pPr>
              <a:defRPr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Diploma Professionale Quadriennale</a:t>
            </a:r>
          </a:p>
          <a:p>
            <a:pPr>
              <a:defRPr/>
            </a:pPr>
            <a:endParaRPr lang="it-IT" sz="17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it-IT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SCEGLIE LA FORMAZIONE PROFESSIONALE</a:t>
            </a:r>
            <a:r>
              <a:rPr lang="it-IT" sz="2400" b="1" dirty="0" smtClean="0">
                <a:solidFill>
                  <a:schemeClr val="accent2"/>
                </a:solidFill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Chi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ha maggiori attitudini e interessi per l’apprendimento pratico-manuale</a:t>
            </a:r>
          </a:p>
          <a:p>
            <a:pPr>
              <a:buFontTx/>
              <a:buChar char="•"/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Chi ama realizzare, manipolare, produrre</a:t>
            </a:r>
          </a:p>
          <a:p>
            <a:pPr>
              <a:buFontTx/>
              <a:buChar char="•"/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Chi si pone obiettivi di inserimento lavorativo a breve termine</a:t>
            </a:r>
          </a:p>
          <a:p>
            <a:pPr>
              <a:buFontTx/>
              <a:buChar char="•"/>
              <a:defRPr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Chi manifesta chiaramente propensioni e forte motivazione a una specifica professione</a:t>
            </a:r>
          </a:p>
        </p:txBody>
      </p:sp>
      <p:pic>
        <p:nvPicPr>
          <p:cNvPr id="1259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94723"/>
            <a:ext cx="1620738" cy="178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/>
          </p:cNvSpPr>
          <p:nvPr/>
        </p:nvSpPr>
        <p:spPr bwMode="auto">
          <a:xfrm>
            <a:off x="652851" y="381882"/>
            <a:ext cx="8489950" cy="607219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/>
          <a:lstStyle/>
          <a:p>
            <a:pPr marL="4465" indent="-4465" algn="r" eaLnBrk="0" hangingPunct="0">
              <a:defRPr/>
            </a:pPr>
            <a:r>
              <a:rPr lang="it-IT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Hoefler Text" charset="0"/>
              </a:rPr>
              <a:t>CANALE DELLA FORMAZIONE PROFESSIONALE</a:t>
            </a:r>
          </a:p>
        </p:txBody>
      </p:sp>
    </p:spTree>
    <p:extLst>
      <p:ext uri="{BB962C8B-B14F-4D97-AF65-F5344CB8AC3E}">
        <p14:creationId xmlns:p14="http://schemas.microsoft.com/office/powerpoint/2010/main" val="204965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39752" y="6073561"/>
            <a:ext cx="6804248" cy="666066"/>
          </a:xfrm>
        </p:spPr>
        <p:txBody>
          <a:bodyPr/>
          <a:lstStyle/>
          <a:p>
            <a:pPr algn="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220530" cy="2908920"/>
          </a:xfrm>
        </p:spPr>
        <p:txBody>
          <a:bodyPr>
            <a:noAutofit/>
          </a:bodyPr>
          <a:lstStyle/>
          <a:p>
            <a:pPr algn="ctr"/>
            <a:r>
              <a:rPr lang="it-IT" sz="6000" cap="none" dirty="0" smtClean="0">
                <a:solidFill>
                  <a:schemeClr val="accent1">
                    <a:lumMod val="50000"/>
                  </a:schemeClr>
                </a:solidFill>
              </a:rPr>
              <a:t>Allora… come aiutare i propri figli a scegliere?</a:t>
            </a:r>
            <a:endParaRPr lang="it-IT" sz="20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0049-CA54-4BF0-B2DF-E1D434B32DFD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1026" name="Picture 2" descr="http://www.siti-fabio-web.it/images/omino-perpless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7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97645"/>
            <a:ext cx="3295650" cy="329565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>
                <a:lumMod val="50000"/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37</a:t>
            </a:fld>
            <a:endParaRPr lang="it-IT" dirty="0"/>
          </a:p>
        </p:txBody>
      </p:sp>
      <p:sp>
        <p:nvSpPr>
          <p:cNvPr id="29" name="CasellaDiTesto 19"/>
          <p:cNvSpPr txBox="1">
            <a:spLocks noChangeArrowheads="1"/>
          </p:cNvSpPr>
          <p:nvPr/>
        </p:nvSpPr>
        <p:spPr bwMode="auto">
          <a:xfrm>
            <a:off x="1475656" y="224718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LO STUDENTE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0" name="Gruppo 5"/>
          <p:cNvGrpSpPr>
            <a:grpSpLocks/>
          </p:cNvGrpSpPr>
          <p:nvPr/>
        </p:nvGrpSpPr>
        <p:grpSpPr bwMode="auto">
          <a:xfrm>
            <a:off x="6028864" y="121388"/>
            <a:ext cx="1291604" cy="913657"/>
            <a:chOff x="3301340" y="2173185"/>
            <a:chExt cx="2677355" cy="1995055"/>
          </a:xfrm>
        </p:grpSpPr>
        <p:sp>
          <p:nvSpPr>
            <p:cNvPr id="31" name="Rettangolo 30"/>
            <p:cNvSpPr/>
            <p:nvPr/>
          </p:nvSpPr>
          <p:spPr>
            <a:xfrm>
              <a:off x="3301340" y="2173185"/>
              <a:ext cx="2677355" cy="1995055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577" y="2398816"/>
              <a:ext cx="2093829" cy="1615044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732664" y="547167"/>
            <a:ext cx="2365638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Focus su..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34" name="Gruppo 5"/>
          <p:cNvGrpSpPr>
            <a:grpSpLocks/>
          </p:cNvGrpSpPr>
          <p:nvPr/>
        </p:nvGrpSpPr>
        <p:grpSpPr bwMode="auto">
          <a:xfrm>
            <a:off x="3468688" y="2996780"/>
            <a:ext cx="2647950" cy="1876425"/>
            <a:chOff x="3301340" y="2173185"/>
            <a:chExt cx="2677355" cy="1995055"/>
          </a:xfrm>
        </p:grpSpPr>
        <p:sp>
          <p:nvSpPr>
            <p:cNvPr id="35" name="Rettangolo 34"/>
            <p:cNvSpPr/>
            <p:nvPr/>
          </p:nvSpPr>
          <p:spPr>
            <a:xfrm>
              <a:off x="3301340" y="2173185"/>
              <a:ext cx="2677355" cy="1995055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577" y="2398816"/>
              <a:ext cx="2093829" cy="16150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14688" y="1767205"/>
            <a:ext cx="3100388" cy="846386"/>
          </a:xfrm>
          <a:prstGeom prst="rect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Interessi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900" i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Atteggiamento favorevole del soggetto verso alcune tipologie di attività a preferenza di altre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Magnano-</a:t>
            </a:r>
            <a:r>
              <a:rPr lang="it-IT" sz="900" dirty="0" err="1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Scafidi</a:t>
            </a:r>
            <a:r>
              <a:rPr lang="it-IT" sz="9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 2006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499225" y="2584753"/>
            <a:ext cx="2433388" cy="769441"/>
          </a:xfrm>
          <a:prstGeom prst="rect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Capacità </a:t>
            </a:r>
            <a:endParaRPr lang="it-IT" sz="2200" b="1" dirty="0" smtClean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risorse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personali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2776538" y="5157192"/>
            <a:ext cx="4032250" cy="923330"/>
          </a:xfrm>
          <a:prstGeom prst="rect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Attitudini/propensioni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800" i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Naturali predisposizioni verso determinati settori/attività, si possono definire propensioni a determinate capacità; esse si sviluppano con l’esperienza e sono tendenzialmente stabili nel tempo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800" dirty="0" err="1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Batini</a:t>
            </a:r>
            <a:r>
              <a:rPr lang="it-IT" sz="8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 2006</a:t>
            </a: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877889" y="2448917"/>
            <a:ext cx="2208212" cy="769937"/>
          </a:xfrm>
          <a:prstGeom prst="rect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Competenze esperienze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6596063" y="3810673"/>
            <a:ext cx="2547937" cy="769938"/>
          </a:xfrm>
          <a:prstGeom prst="rect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Disponibilità strumenti/mezzi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798514" y="3822104"/>
            <a:ext cx="2368550" cy="768350"/>
          </a:xfrm>
          <a:prstGeom prst="rect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Valori personali professionali</a:t>
            </a:r>
          </a:p>
        </p:txBody>
      </p:sp>
      <p:sp>
        <p:nvSpPr>
          <p:cNvPr id="43" name="Rettangolo arrotondato 42"/>
          <p:cNvSpPr/>
          <p:nvPr/>
        </p:nvSpPr>
        <p:spPr>
          <a:xfrm>
            <a:off x="3131840" y="1700808"/>
            <a:ext cx="360040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3</a:t>
            </a:r>
            <a:endParaRPr lang="it-IT" b="1" dirty="0"/>
          </a:p>
        </p:txBody>
      </p:sp>
      <p:sp>
        <p:nvSpPr>
          <p:cNvPr id="44" name="Rettangolo arrotondato 43"/>
          <p:cNvSpPr/>
          <p:nvPr/>
        </p:nvSpPr>
        <p:spPr>
          <a:xfrm>
            <a:off x="6516216" y="2420888"/>
            <a:ext cx="360040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</a:t>
            </a:r>
            <a:endParaRPr lang="it-IT" b="1" dirty="0"/>
          </a:p>
        </p:txBody>
      </p:sp>
      <p:sp>
        <p:nvSpPr>
          <p:cNvPr id="45" name="Rettangolo arrotondato 44"/>
          <p:cNvSpPr/>
          <p:nvPr/>
        </p:nvSpPr>
        <p:spPr>
          <a:xfrm>
            <a:off x="2699792" y="4941168"/>
            <a:ext cx="360040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5</a:t>
            </a:r>
          </a:p>
        </p:txBody>
      </p:sp>
      <p:sp>
        <p:nvSpPr>
          <p:cNvPr id="46" name="Rettangolo arrotondato 45"/>
          <p:cNvSpPr/>
          <p:nvPr/>
        </p:nvSpPr>
        <p:spPr>
          <a:xfrm>
            <a:off x="755576" y="2276872"/>
            <a:ext cx="360040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47" name="Rettangolo arrotondato 46"/>
          <p:cNvSpPr/>
          <p:nvPr/>
        </p:nvSpPr>
        <p:spPr>
          <a:xfrm>
            <a:off x="6444208" y="3717032"/>
            <a:ext cx="360040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4</a:t>
            </a:r>
            <a:endParaRPr lang="it-IT" b="1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575556" y="3666657"/>
            <a:ext cx="360040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6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6439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38</a:t>
            </a:fld>
            <a:endParaRPr lang="it-IT" dirty="0"/>
          </a:p>
        </p:txBody>
      </p:sp>
      <p:grpSp>
        <p:nvGrpSpPr>
          <p:cNvPr id="11" name="Gruppo 5"/>
          <p:cNvGrpSpPr>
            <a:grpSpLocks/>
          </p:cNvGrpSpPr>
          <p:nvPr/>
        </p:nvGrpSpPr>
        <p:grpSpPr bwMode="auto">
          <a:xfrm>
            <a:off x="3248026" y="1910765"/>
            <a:ext cx="2970212" cy="1863725"/>
            <a:chOff x="3301340" y="2173185"/>
            <a:chExt cx="2677355" cy="1995055"/>
          </a:xfrm>
        </p:grpSpPr>
        <p:sp>
          <p:nvSpPr>
            <p:cNvPr id="12" name="Rettangolo 11"/>
            <p:cNvSpPr/>
            <p:nvPr/>
          </p:nvSpPr>
          <p:spPr>
            <a:xfrm>
              <a:off x="3301340" y="2173185"/>
              <a:ext cx="2677355" cy="1995055"/>
            </a:xfrm>
            <a:prstGeom prst="rect">
              <a:avLst/>
            </a:prstGeom>
            <a:noFill/>
            <a:ln w="38100">
              <a:solidFill>
                <a:srgbClr val="E554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577" y="2398816"/>
              <a:ext cx="2093829" cy="161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3" descr="ami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1" y="4272965"/>
            <a:ext cx="16383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1" y="4317415"/>
            <a:ext cx="1730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1" y="4057065"/>
            <a:ext cx="159543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ccia curva 21"/>
          <p:cNvSpPr/>
          <p:nvPr/>
        </p:nvSpPr>
        <p:spPr>
          <a:xfrm rot="5400000">
            <a:off x="6360319" y="3251409"/>
            <a:ext cx="1068387" cy="476250"/>
          </a:xfrm>
          <a:prstGeom prst="bentArrow">
            <a:avLst/>
          </a:prstGeom>
          <a:solidFill>
            <a:srgbClr val="E55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eccia curva 22"/>
          <p:cNvSpPr/>
          <p:nvPr/>
        </p:nvSpPr>
        <p:spPr>
          <a:xfrm rot="16200000" flipH="1">
            <a:off x="2011363" y="3322053"/>
            <a:ext cx="1068387" cy="474662"/>
          </a:xfrm>
          <a:prstGeom prst="bentArrow">
            <a:avLst/>
          </a:prstGeom>
          <a:solidFill>
            <a:srgbClr val="E55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eccia a destra 23"/>
          <p:cNvSpPr/>
          <p:nvPr/>
        </p:nvSpPr>
        <p:spPr>
          <a:xfrm rot="5400000">
            <a:off x="4542632" y="3976896"/>
            <a:ext cx="476250" cy="296862"/>
          </a:xfrm>
          <a:prstGeom prst="rightArrow">
            <a:avLst/>
          </a:prstGeom>
          <a:solidFill>
            <a:srgbClr val="E55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CasellaDiTesto 19"/>
          <p:cNvSpPr txBox="1">
            <a:spLocks noChangeArrowheads="1"/>
          </p:cNvSpPr>
          <p:nvPr/>
        </p:nvSpPr>
        <p:spPr bwMode="auto">
          <a:xfrm>
            <a:off x="1605589" y="1557301"/>
            <a:ext cx="623173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…la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scelta è determinata da fattori non significativi</a:t>
            </a:r>
          </a:p>
        </p:txBody>
      </p:sp>
      <p:sp>
        <p:nvSpPr>
          <p:cNvPr id="26" name="CasellaDiTesto 20"/>
          <p:cNvSpPr txBox="1">
            <a:spLocks noChangeArrowheads="1"/>
          </p:cNvSpPr>
          <p:nvPr/>
        </p:nvSpPr>
        <p:spPr bwMode="auto">
          <a:xfrm>
            <a:off x="1096963" y="6243052"/>
            <a:ext cx="181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1400"/>
              <a:t>Scelte degli amici</a:t>
            </a:r>
          </a:p>
        </p:txBody>
      </p:sp>
      <p:sp>
        <p:nvSpPr>
          <p:cNvPr id="27" name="CasellaDiTesto 21"/>
          <p:cNvSpPr txBox="1">
            <a:spLocks noChangeArrowheads="1"/>
          </p:cNvSpPr>
          <p:nvPr/>
        </p:nvSpPr>
        <p:spPr bwMode="auto">
          <a:xfrm>
            <a:off x="3322501" y="6241465"/>
            <a:ext cx="2916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1400" dirty="0" smtClean="0"/>
              <a:t>Stereotipi/idee irrazionali</a:t>
            </a:r>
            <a:endParaRPr lang="it-IT" sz="1400" dirty="0"/>
          </a:p>
        </p:txBody>
      </p:sp>
      <p:sp>
        <p:nvSpPr>
          <p:cNvPr id="28" name="CasellaDiTesto 22"/>
          <p:cNvSpPr txBox="1">
            <a:spLocks noChangeArrowheads="1"/>
          </p:cNvSpPr>
          <p:nvPr/>
        </p:nvSpPr>
        <p:spPr bwMode="auto">
          <a:xfrm>
            <a:off x="6605588" y="6204952"/>
            <a:ext cx="181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1400"/>
              <a:t>procrastinare</a:t>
            </a:r>
          </a:p>
        </p:txBody>
      </p:sp>
      <p:sp>
        <p:nvSpPr>
          <p:cNvPr id="29" name="CasellaDiTesto 19"/>
          <p:cNvSpPr txBox="1">
            <a:spLocks noChangeArrowheads="1"/>
          </p:cNvSpPr>
          <p:nvPr/>
        </p:nvSpPr>
        <p:spPr bwMode="auto">
          <a:xfrm>
            <a:off x="1475656" y="224718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LO STUDENTE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30" name="Gruppo 5"/>
          <p:cNvGrpSpPr>
            <a:grpSpLocks/>
          </p:cNvGrpSpPr>
          <p:nvPr/>
        </p:nvGrpSpPr>
        <p:grpSpPr bwMode="auto">
          <a:xfrm>
            <a:off x="6028864" y="121388"/>
            <a:ext cx="1291604" cy="913657"/>
            <a:chOff x="3301340" y="2173185"/>
            <a:chExt cx="2677355" cy="1995055"/>
          </a:xfrm>
        </p:grpSpPr>
        <p:sp>
          <p:nvSpPr>
            <p:cNvPr id="31" name="Rettangolo 30"/>
            <p:cNvSpPr/>
            <p:nvPr/>
          </p:nvSpPr>
          <p:spPr>
            <a:xfrm>
              <a:off x="3301340" y="2173185"/>
              <a:ext cx="2677355" cy="1995055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577" y="2398816"/>
              <a:ext cx="2093829" cy="1615044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732664" y="547167"/>
            <a:ext cx="2365638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Focus su..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1475656" y="124606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LO STUDENTE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5" name="Gruppo 5"/>
          <p:cNvGrpSpPr>
            <a:grpSpLocks/>
          </p:cNvGrpSpPr>
          <p:nvPr/>
        </p:nvGrpSpPr>
        <p:grpSpPr bwMode="auto">
          <a:xfrm>
            <a:off x="6028864" y="21276"/>
            <a:ext cx="1291604" cy="913657"/>
            <a:chOff x="3301340" y="2173185"/>
            <a:chExt cx="2677355" cy="1995055"/>
          </a:xfrm>
        </p:grpSpPr>
        <p:sp>
          <p:nvSpPr>
            <p:cNvPr id="16" name="Rettangolo 15"/>
            <p:cNvSpPr/>
            <p:nvPr/>
          </p:nvSpPr>
          <p:spPr>
            <a:xfrm>
              <a:off x="3301340" y="2173185"/>
              <a:ext cx="2677355" cy="1995055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577" y="2398816"/>
              <a:ext cx="2093829" cy="1615044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32664" y="447055"/>
            <a:ext cx="2365638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Focus su..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39</a:t>
            </a:fld>
            <a:endParaRPr lang="it-IT" dirty="0"/>
          </a:p>
        </p:txBody>
      </p:sp>
      <p:sp>
        <p:nvSpPr>
          <p:cNvPr id="30" name="CasellaDiTesto 4"/>
          <p:cNvSpPr txBox="1">
            <a:spLocks noChangeArrowheads="1"/>
          </p:cNvSpPr>
          <p:nvPr/>
        </p:nvSpPr>
        <p:spPr bwMode="auto">
          <a:xfrm>
            <a:off x="683569" y="1700808"/>
            <a:ext cx="8261274" cy="830997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Vorrei fare il liceo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perché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è l’unica scuola che ti dà una </a:t>
            </a:r>
            <a:r>
              <a:rPr lang="it-IT" sz="3200" b="1" dirty="0">
                <a:solidFill>
                  <a:srgbClr val="FF0000"/>
                </a:solidFill>
              </a:rPr>
              <a:t>formazione di base 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ampia e profonda e ti permette di scegliere qualunque università ..</a:t>
            </a:r>
          </a:p>
        </p:txBody>
      </p:sp>
      <p:sp>
        <p:nvSpPr>
          <p:cNvPr id="31" name="CasellaDiTesto 4"/>
          <p:cNvSpPr txBox="1">
            <a:spLocks noChangeArrowheads="1"/>
          </p:cNvSpPr>
          <p:nvPr/>
        </p:nvSpPr>
        <p:spPr bwMode="auto">
          <a:xfrm>
            <a:off x="1456533" y="2924944"/>
            <a:ext cx="7469187" cy="8309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Mia mamma vorrebbe che frequentassi un linguistico perché le </a:t>
            </a:r>
            <a:r>
              <a:rPr lang="it-IT" sz="2400" b="1" dirty="0">
                <a:solidFill>
                  <a:srgbClr val="C00000"/>
                </a:solidFill>
                <a:latin typeface="+mn-lt"/>
              </a:rPr>
              <a:t>lingue ti aprono tutte le porte</a:t>
            </a:r>
            <a:r>
              <a:rPr lang="it-IT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..</a:t>
            </a:r>
          </a:p>
        </p:txBody>
      </p:sp>
      <p:sp>
        <p:nvSpPr>
          <p:cNvPr id="32" name="CasellaDiTesto 4"/>
          <p:cNvSpPr txBox="1">
            <a:spLocks noChangeArrowheads="1"/>
          </p:cNvSpPr>
          <p:nvPr/>
        </p:nvSpPr>
        <p:spPr bwMode="auto">
          <a:xfrm>
            <a:off x="899592" y="3933056"/>
            <a:ext cx="673593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1600" b="1" dirty="0">
                <a:solidFill>
                  <a:schemeClr val="bg1"/>
                </a:solidFill>
                <a:latin typeface="+mn-lt"/>
              </a:rPr>
              <a:t>Vorrei fare l’alberghiero.. Mio </a:t>
            </a:r>
            <a:r>
              <a:rPr lang="it-IT" sz="2800" b="1" dirty="0">
                <a:solidFill>
                  <a:schemeClr val="bg1"/>
                </a:solidFill>
                <a:latin typeface="+mn-lt"/>
              </a:rPr>
              <a:t>fratello</a:t>
            </a:r>
            <a:r>
              <a:rPr lang="it-IT" sz="1600" b="1" dirty="0">
                <a:solidFill>
                  <a:schemeClr val="bg1"/>
                </a:solidFill>
                <a:latin typeface="+mn-lt"/>
              </a:rPr>
              <a:t> lo ha fatto e gli è piaciuto molto..</a:t>
            </a:r>
          </a:p>
        </p:txBody>
      </p:sp>
      <p:sp>
        <p:nvSpPr>
          <p:cNvPr id="33" name="CasellaDiTesto 4"/>
          <p:cNvSpPr txBox="1">
            <a:spLocks noChangeArrowheads="1"/>
          </p:cNvSpPr>
          <p:nvPr/>
        </p:nvSpPr>
        <p:spPr bwMode="auto">
          <a:xfrm>
            <a:off x="867616" y="5661248"/>
            <a:ext cx="7469188" cy="707886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it-IT" sz="1600" b="1" dirty="0">
                <a:solidFill>
                  <a:srgbClr val="3333CC"/>
                </a:solidFill>
                <a:latin typeface="+mn-lt"/>
              </a:rPr>
              <a:t>Voglio fare il tecnico </a:t>
            </a:r>
            <a:r>
              <a:rPr lang="it-IT" sz="1600" b="1" dirty="0" smtClean="0">
                <a:solidFill>
                  <a:srgbClr val="3333CC"/>
                </a:solidFill>
                <a:latin typeface="+mn-lt"/>
              </a:rPr>
              <a:t>economico</a:t>
            </a:r>
            <a:r>
              <a:rPr lang="it-IT" sz="1600" b="1" dirty="0">
                <a:solidFill>
                  <a:srgbClr val="3333CC"/>
                </a:solidFill>
                <a:latin typeface="+mn-lt"/>
              </a:rPr>
              <a:t> e</a:t>
            </a:r>
            <a:r>
              <a:rPr lang="it-IT" sz="1600" b="1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it-IT" sz="1600" b="1" dirty="0">
                <a:solidFill>
                  <a:srgbClr val="3333CC"/>
                </a:solidFill>
                <a:latin typeface="+mn-lt"/>
              </a:rPr>
              <a:t>poi diventare commercialista.. </a:t>
            </a:r>
            <a:r>
              <a:rPr lang="it-IT" sz="1600" b="1" dirty="0" smtClean="0">
                <a:solidFill>
                  <a:srgbClr val="3333CC"/>
                </a:solidFill>
                <a:latin typeface="+mn-lt"/>
              </a:rPr>
              <a:t>Se trovo  </a:t>
            </a:r>
            <a:r>
              <a:rPr lang="it-IT" sz="1600" b="1" dirty="0">
                <a:solidFill>
                  <a:srgbClr val="3333CC"/>
                </a:solidFill>
                <a:latin typeface="+mn-lt"/>
              </a:rPr>
              <a:t>un lavoro nel campo dell’economia e della finanza </a:t>
            </a:r>
            <a:r>
              <a:rPr lang="it-IT" sz="1600" b="1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guadagno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molti soldi</a:t>
            </a:r>
          </a:p>
        </p:txBody>
      </p:sp>
      <p:sp>
        <p:nvSpPr>
          <p:cNvPr id="34" name="CasellaDiTesto 4"/>
          <p:cNvSpPr txBox="1">
            <a:spLocks noChangeArrowheads="1"/>
          </p:cNvSpPr>
          <p:nvPr/>
        </p:nvSpPr>
        <p:spPr bwMode="auto">
          <a:xfrm>
            <a:off x="1043608" y="4653136"/>
            <a:ext cx="72008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1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Farò il liceo artistico.. Mi sono piaciuti un sacco i lavori fatti dagli studenti di questa scuola.. E poi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lavorano sempre con il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computer</a:t>
            </a:r>
            <a:r>
              <a:rPr lang="it-IT" sz="1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…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03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olo 1"/>
          <p:cNvSpPr>
            <a:spLocks noGrp="1"/>
          </p:cNvSpPr>
          <p:nvPr>
            <p:ph type="ctrTitle" idx="4294967295"/>
          </p:nvPr>
        </p:nvSpPr>
        <p:spPr bwMode="auto">
          <a:xfrm>
            <a:off x="683568" y="1628800"/>
            <a:ext cx="77724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ctr"/>
          <a:lstStyle/>
          <a:p>
            <a:r>
              <a:rPr lang="it-IT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ARCHITETTURA GENERALE</a:t>
            </a:r>
            <a:br>
              <a:rPr lang="it-IT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</a:br>
            <a:r>
              <a:rPr lang="it-IT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DEL SISTEMA DELLA FORMAZIONE E DELL’ISTRUZIONE</a:t>
            </a:r>
          </a:p>
        </p:txBody>
      </p:sp>
      <p:pic>
        <p:nvPicPr>
          <p:cNvPr id="921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532808" cy="294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04294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COMINCIAMO A CONOSCERE…</a:t>
            </a:r>
            <a:endParaRPr lang="it-IT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1475656" y="124606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LO STUDENTE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5" name="Gruppo 5"/>
          <p:cNvGrpSpPr>
            <a:grpSpLocks/>
          </p:cNvGrpSpPr>
          <p:nvPr/>
        </p:nvGrpSpPr>
        <p:grpSpPr bwMode="auto">
          <a:xfrm>
            <a:off x="6028864" y="21276"/>
            <a:ext cx="1291604" cy="913657"/>
            <a:chOff x="3301340" y="2173185"/>
            <a:chExt cx="2677355" cy="1995055"/>
          </a:xfrm>
        </p:grpSpPr>
        <p:sp>
          <p:nvSpPr>
            <p:cNvPr id="16" name="Rettangolo 15"/>
            <p:cNvSpPr/>
            <p:nvPr/>
          </p:nvSpPr>
          <p:spPr>
            <a:xfrm>
              <a:off x="3301340" y="2173185"/>
              <a:ext cx="2677355" cy="1995055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577" y="2398816"/>
              <a:ext cx="2093829" cy="1615044"/>
            </a:xfrm>
            <a:prstGeom prst="rect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32664" y="447055"/>
            <a:ext cx="2365638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Focus su..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40</a:t>
            </a:fld>
            <a:endParaRPr lang="it-IT" dirty="0"/>
          </a:p>
        </p:txBody>
      </p:sp>
      <p:sp>
        <p:nvSpPr>
          <p:cNvPr id="30" name="CasellaDiTesto 4"/>
          <p:cNvSpPr txBox="1">
            <a:spLocks noChangeArrowheads="1"/>
          </p:cNvSpPr>
          <p:nvPr/>
        </p:nvSpPr>
        <p:spPr bwMode="auto">
          <a:xfrm>
            <a:off x="1763689" y="2039362"/>
            <a:ext cx="7181154" cy="67710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           La giornata di scuola aperta </a:t>
            </a:r>
            <a:r>
              <a:rPr lang="it-IT" sz="2000" b="1" dirty="0" smtClean="0">
                <a:solidFill>
                  <a:srgbClr val="FF0000"/>
                </a:solidFill>
              </a:rPr>
              <a:t>è stata bellissima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algn="r">
              <a:defRPr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vado in quella scuola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CasellaDiTesto 4"/>
          <p:cNvSpPr txBox="1">
            <a:spLocks noChangeArrowheads="1"/>
          </p:cNvSpPr>
          <p:nvPr/>
        </p:nvSpPr>
        <p:spPr bwMode="auto">
          <a:xfrm>
            <a:off x="1407925" y="3039576"/>
            <a:ext cx="7469187" cy="4616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Desidero fare quella scuola sin da piccolo  e poi… </a:t>
            </a:r>
            <a:r>
              <a:rPr lang="it-IT" sz="2400" b="1" dirty="0" smtClean="0">
                <a:solidFill>
                  <a:srgbClr val="C00000"/>
                </a:solidFill>
                <a:latin typeface="+mn-lt"/>
              </a:rPr>
              <a:t>l’ha fatta mio papà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..</a:t>
            </a:r>
            <a:endParaRPr lang="it-IT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CasellaDiTesto 4"/>
          <p:cNvSpPr txBox="1">
            <a:spLocks noChangeArrowheads="1"/>
          </p:cNvSpPr>
          <p:nvPr/>
        </p:nvSpPr>
        <p:spPr bwMode="auto">
          <a:xfrm>
            <a:off x="762162" y="3990500"/>
            <a:ext cx="6114094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1600" b="1" dirty="0" smtClean="0">
                <a:solidFill>
                  <a:schemeClr val="bg1"/>
                </a:solidFill>
                <a:latin typeface="+mn-lt"/>
              </a:rPr>
              <a:t>I prof dicono che è </a:t>
            </a:r>
            <a:r>
              <a:rPr lang="it-IT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scuola per me </a:t>
            </a:r>
            <a:r>
              <a:rPr lang="it-IT" sz="1600" b="1" dirty="0" smtClean="0">
                <a:solidFill>
                  <a:schemeClr val="bg1"/>
                </a:solidFill>
                <a:latin typeface="+mn-lt"/>
              </a:rPr>
              <a:t>e anche i miei genitori</a:t>
            </a:r>
            <a:endParaRPr lang="it-IT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CasellaDiTesto 4"/>
          <p:cNvSpPr txBox="1">
            <a:spLocks noChangeArrowheads="1"/>
          </p:cNvSpPr>
          <p:nvPr/>
        </p:nvSpPr>
        <p:spPr bwMode="auto">
          <a:xfrm>
            <a:off x="833890" y="5695104"/>
            <a:ext cx="5668988" cy="830997"/>
          </a:xfrm>
          <a:prstGeom prst="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it-IT" sz="1600" b="1" dirty="0" smtClean="0">
                <a:solidFill>
                  <a:srgbClr val="3333CC"/>
                </a:solidFill>
                <a:latin typeface="+mn-lt"/>
              </a:rPr>
              <a:t>Non mi trovo bene in questa scuola ma </a:t>
            </a:r>
            <a:r>
              <a:rPr lang="it-IT" sz="2400" b="1" dirty="0">
                <a:solidFill>
                  <a:srgbClr val="FF0000"/>
                </a:solidFill>
                <a:latin typeface="+mn-lt"/>
              </a:rPr>
              <a:t>cambiare adesso 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prof, compagni, libri…..</a:t>
            </a:r>
            <a:endParaRPr lang="it-IT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CasellaDiTesto 4"/>
          <p:cNvSpPr txBox="1">
            <a:spLocks noChangeArrowheads="1"/>
          </p:cNvSpPr>
          <p:nvPr/>
        </p:nvSpPr>
        <p:spPr bwMode="auto">
          <a:xfrm>
            <a:off x="2915816" y="4725144"/>
            <a:ext cx="604867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In quella scuola ci vanno i bravi e c’è ordine. Nelle altre….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’è il disastro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…</a:t>
            </a:r>
            <a:endParaRPr lang="it-IT" sz="1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 rot="1433939">
            <a:off x="1493357" y="2309515"/>
            <a:ext cx="16561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Abbagliati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7580" y="1516142"/>
            <a:ext cx="34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Qualche rischio…o bisogno</a:t>
            </a:r>
            <a:endParaRPr lang="it-IT" i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19578240">
            <a:off x="818189" y="3139564"/>
            <a:ext cx="11766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Ancorati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 rot="1433939">
            <a:off x="6535218" y="4083141"/>
            <a:ext cx="12788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Rassicurati</a:t>
            </a:r>
            <a:endParaRPr lang="it-IT" sz="2000" dirty="0"/>
          </a:p>
        </p:txBody>
      </p:sp>
      <p:sp>
        <p:nvSpPr>
          <p:cNvPr id="21" name="CasellaDiTesto 20"/>
          <p:cNvSpPr txBox="1"/>
          <p:nvPr/>
        </p:nvSpPr>
        <p:spPr>
          <a:xfrm rot="1433939">
            <a:off x="1736544" y="4813784"/>
            <a:ext cx="127884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Contagiati</a:t>
            </a:r>
            <a:endParaRPr lang="it-IT" sz="2000" dirty="0"/>
          </a:p>
        </p:txBody>
      </p:sp>
      <p:sp>
        <p:nvSpPr>
          <p:cNvPr id="22" name="CasellaDiTesto 21"/>
          <p:cNvSpPr txBox="1"/>
          <p:nvPr/>
        </p:nvSpPr>
        <p:spPr>
          <a:xfrm rot="20070562">
            <a:off x="6400955" y="5925041"/>
            <a:ext cx="121981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Impauriti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516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16"/>
          <p:cNvGrpSpPr>
            <a:grpSpLocks/>
          </p:cNvGrpSpPr>
          <p:nvPr/>
        </p:nvGrpSpPr>
        <p:grpSpPr bwMode="auto">
          <a:xfrm>
            <a:off x="3051686" y="138123"/>
            <a:ext cx="775740" cy="941670"/>
            <a:chOff x="995548" y="1209304"/>
            <a:chExt cx="2329543" cy="2982686"/>
          </a:xfrm>
        </p:grpSpPr>
        <p:sp>
          <p:nvSpPr>
            <p:cNvPr id="27" name="Rettangolo 26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6516216" y="616332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famiglia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09135" y="400888"/>
            <a:ext cx="3143592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Il contributo della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41</a:t>
            </a:fld>
            <a:endParaRPr lang="it-IT" dirty="0"/>
          </a:p>
        </p:txBody>
      </p:sp>
      <p:grpSp>
        <p:nvGrpSpPr>
          <p:cNvPr id="15" name="Gruppo 18"/>
          <p:cNvGrpSpPr>
            <a:grpSpLocks/>
          </p:cNvGrpSpPr>
          <p:nvPr/>
        </p:nvGrpSpPr>
        <p:grpSpPr bwMode="auto">
          <a:xfrm>
            <a:off x="6228184" y="3456547"/>
            <a:ext cx="1768475" cy="1303338"/>
            <a:chOff x="6088082" y="3594266"/>
            <a:chExt cx="2806536" cy="1995055"/>
          </a:xfrm>
        </p:grpSpPr>
        <p:sp>
          <p:nvSpPr>
            <p:cNvPr id="16" name="Rettangolo 15"/>
            <p:cNvSpPr/>
            <p:nvPr/>
          </p:nvSpPr>
          <p:spPr>
            <a:xfrm>
              <a:off x="6088082" y="3594266"/>
              <a:ext cx="2806536" cy="199505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504" y="3785383"/>
              <a:ext cx="262890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o 16"/>
          <p:cNvGrpSpPr>
            <a:grpSpLocks/>
          </p:cNvGrpSpPr>
          <p:nvPr/>
        </p:nvGrpSpPr>
        <p:grpSpPr bwMode="auto">
          <a:xfrm>
            <a:off x="691532" y="1730543"/>
            <a:ext cx="3280717" cy="4143911"/>
            <a:chOff x="995548" y="1209304"/>
            <a:chExt cx="2329543" cy="2982686"/>
          </a:xfrm>
        </p:grpSpPr>
        <p:sp>
          <p:nvSpPr>
            <p:cNvPr id="20" name="Rettangolo 19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uppo 10"/>
          <p:cNvGrpSpPr>
            <a:grpSpLocks/>
          </p:cNvGrpSpPr>
          <p:nvPr/>
        </p:nvGrpSpPr>
        <p:grpSpPr bwMode="auto">
          <a:xfrm>
            <a:off x="4180309" y="2235760"/>
            <a:ext cx="1839913" cy="1146175"/>
            <a:chOff x="3301340" y="2173185"/>
            <a:chExt cx="2677355" cy="1995055"/>
          </a:xfrm>
        </p:grpSpPr>
        <p:sp>
          <p:nvSpPr>
            <p:cNvPr id="23" name="Rettangolo 22"/>
            <p:cNvSpPr/>
            <p:nvPr/>
          </p:nvSpPr>
          <p:spPr>
            <a:xfrm>
              <a:off x="3301340" y="2173185"/>
              <a:ext cx="2677355" cy="1995055"/>
            </a:xfrm>
            <a:prstGeom prst="rect">
              <a:avLst/>
            </a:prstGeom>
            <a:noFill/>
            <a:ln w="38100">
              <a:solidFill>
                <a:srgbClr val="E554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577" y="2398816"/>
              <a:ext cx="2093829" cy="161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CasellaDiTesto 24"/>
          <p:cNvSpPr txBox="1"/>
          <p:nvPr/>
        </p:nvSpPr>
        <p:spPr>
          <a:xfrm>
            <a:off x="4167856" y="3753969"/>
            <a:ext cx="1852551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decide?</a:t>
            </a:r>
          </a:p>
        </p:txBody>
      </p:sp>
    </p:spTree>
    <p:extLst>
      <p:ext uri="{BB962C8B-B14F-4D97-AF65-F5344CB8AC3E}">
        <p14:creationId xmlns:p14="http://schemas.microsoft.com/office/powerpoint/2010/main" val="18987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16"/>
          <p:cNvGrpSpPr>
            <a:grpSpLocks/>
          </p:cNvGrpSpPr>
          <p:nvPr/>
        </p:nvGrpSpPr>
        <p:grpSpPr bwMode="auto">
          <a:xfrm>
            <a:off x="3051686" y="138123"/>
            <a:ext cx="775740" cy="941670"/>
            <a:chOff x="995548" y="1209304"/>
            <a:chExt cx="2329543" cy="2982686"/>
          </a:xfrm>
        </p:grpSpPr>
        <p:sp>
          <p:nvSpPr>
            <p:cNvPr id="27" name="Rettangolo 26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6521852" y="329503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famiglia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09135" y="189906"/>
            <a:ext cx="3143592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Il contributo della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42</a:t>
            </a:fld>
            <a:endParaRPr lang="it-IT" dirty="0"/>
          </a:p>
        </p:txBody>
      </p:sp>
      <p:grpSp>
        <p:nvGrpSpPr>
          <p:cNvPr id="29" name="Gruppo 16"/>
          <p:cNvGrpSpPr>
            <a:grpSpLocks/>
          </p:cNvGrpSpPr>
          <p:nvPr/>
        </p:nvGrpSpPr>
        <p:grpSpPr bwMode="auto">
          <a:xfrm>
            <a:off x="3779691" y="2416969"/>
            <a:ext cx="1533525" cy="2197100"/>
            <a:chOff x="995548" y="1209304"/>
            <a:chExt cx="2329543" cy="2982686"/>
          </a:xfrm>
        </p:grpSpPr>
        <p:sp>
          <p:nvSpPr>
            <p:cNvPr id="30" name="Rettangolo 29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1187624" y="1700808"/>
            <a:ext cx="2386013" cy="923330"/>
          </a:xfrm>
          <a:prstGeom prst="rect">
            <a:avLst/>
          </a:prstGeom>
          <a:noFill/>
          <a:ln w="57150" cmpd="dbl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 società, l’economia, il mercato del lavoro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5525146" y="1844824"/>
            <a:ext cx="2208213" cy="923925"/>
          </a:xfrm>
          <a:prstGeom prst="rect">
            <a:avLst/>
          </a:prstGeom>
          <a:noFill/>
          <a:ln w="57150" cmpd="dbl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 caratteristiche individuali del proprio figlio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5724128" y="3107419"/>
            <a:ext cx="2625725" cy="1062038"/>
          </a:xfrm>
          <a:prstGeom prst="rect">
            <a:avLst/>
          </a:prstGeom>
          <a:noFill/>
          <a:ln w="57150" cmpd="dbl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 competenze e conoscenze  acquisite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 bagaglio accumulato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932040" y="4779848"/>
            <a:ext cx="3024336" cy="1261884"/>
          </a:xfrm>
          <a:prstGeom prst="rect">
            <a:avLst/>
          </a:prstGeom>
          <a:noFill/>
          <a:ln w="57150" cmpd="dbl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Gli strumenti, i tempi, “l’attrezzatura” personale a disposizione </a:t>
            </a:r>
            <a:r>
              <a:rPr lang="it-IT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(metodo di studio, passione, curiosità,costanza, dedizione)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1807880" y="4864780"/>
            <a:ext cx="2487612" cy="1184275"/>
          </a:xfrm>
          <a:prstGeom prst="rect">
            <a:avLst/>
          </a:prstGeom>
          <a:noFill/>
          <a:ln w="57150" cmpd="dbl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 mezzi a disposizione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(distanza, mezzi di trasporto, orari, costi.. )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051812" y="3072607"/>
            <a:ext cx="2487612" cy="1200329"/>
          </a:xfrm>
          <a:prstGeom prst="rect">
            <a:avLst/>
          </a:prstGeom>
          <a:noFill/>
          <a:ln w="57150" cmpd="dbl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L’offerta formativa del territorio </a:t>
            </a:r>
          </a:p>
          <a:p>
            <a:pPr algn="ctr"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 quella provinciale/regionale</a:t>
            </a:r>
            <a:endParaRPr lang="it-IT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4057064" y="716367"/>
            <a:ext cx="3073036" cy="338554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Fattori da considerare..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5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lh3.ggpht.com/_kGm61wbohAY/TVxRIeq1FOI/AAAAAAAAFFA/nvI5bQiWiYA/image%5B1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477" y="3284984"/>
            <a:ext cx="4429523" cy="3201914"/>
          </a:xfrm>
          <a:prstGeom prst="rect">
            <a:avLst/>
          </a:prstGeom>
          <a:noFill/>
        </p:spPr>
      </p:pic>
      <p:grpSp>
        <p:nvGrpSpPr>
          <p:cNvPr id="17" name="Gruppo 5"/>
          <p:cNvGrpSpPr>
            <a:grpSpLocks/>
          </p:cNvGrpSpPr>
          <p:nvPr/>
        </p:nvGrpSpPr>
        <p:grpSpPr bwMode="auto">
          <a:xfrm>
            <a:off x="3350243" y="138755"/>
            <a:ext cx="1296144" cy="1008112"/>
            <a:chOff x="6088082" y="3594266"/>
            <a:chExt cx="2806536" cy="1995055"/>
          </a:xfrm>
        </p:grpSpPr>
        <p:sp>
          <p:nvSpPr>
            <p:cNvPr id="19" name="Rettangolo 18"/>
            <p:cNvSpPr/>
            <p:nvPr/>
          </p:nvSpPr>
          <p:spPr>
            <a:xfrm>
              <a:off x="6088082" y="3594266"/>
              <a:ext cx="2806536" cy="1995055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504" y="3785383"/>
              <a:ext cx="2628900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0" y="1305047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43</a:t>
            </a:fld>
            <a:endParaRPr lang="it-IT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3568" y="260648"/>
            <a:ext cx="3913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</a:rPr>
              <a:t>scelta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27584" y="1700808"/>
            <a:ext cx="72008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609600" indent="-609600" eaLnBrk="0" hangingPunct="0">
              <a:spcBef>
                <a:spcPct val="20000"/>
              </a:spcBef>
              <a:buFontTx/>
              <a:buAutoNum type="alphaUcPeriod"/>
              <a:defRPr/>
            </a:pPr>
            <a:r>
              <a:rPr lang="it-IT" sz="2400" dirty="0" smtClean="0"/>
              <a:t>Definire insieme gli obiettivi, analizzare i fattori</a:t>
            </a:r>
            <a:endParaRPr lang="it-IT" sz="2400" dirty="0"/>
          </a:p>
          <a:p>
            <a:pPr marL="609600" indent="-609600" eaLnBrk="0" hangingPunct="0">
              <a:spcBef>
                <a:spcPct val="20000"/>
              </a:spcBef>
              <a:buFontTx/>
              <a:buAutoNum type="alphaUcPeriod"/>
              <a:defRPr/>
            </a:pPr>
            <a:r>
              <a:rPr lang="it-IT" sz="2400" dirty="0" smtClean="0"/>
              <a:t>Raccogliere </a:t>
            </a:r>
            <a:r>
              <a:rPr lang="it-IT" sz="2400" dirty="0"/>
              <a:t>e </a:t>
            </a:r>
            <a:r>
              <a:rPr lang="it-IT" sz="2400" dirty="0" smtClean="0"/>
              <a:t>organizzare le </a:t>
            </a:r>
            <a:r>
              <a:rPr lang="it-IT" sz="2400" dirty="0"/>
              <a:t>informazioni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lphaUcPeriod"/>
              <a:defRPr/>
            </a:pPr>
            <a:r>
              <a:rPr lang="it-IT" sz="2400" dirty="0" smtClean="0"/>
              <a:t>Confrontare gli obiettivi con i mezzi a disposizione</a:t>
            </a:r>
            <a:endParaRPr lang="it-IT" sz="2400" dirty="0"/>
          </a:p>
          <a:p>
            <a:pPr marL="609600" indent="-609600" eaLnBrk="0" hangingPunct="0">
              <a:spcBef>
                <a:spcPct val="20000"/>
              </a:spcBef>
              <a:buFontTx/>
              <a:buAutoNum type="alphaUcPeriod"/>
              <a:defRPr/>
            </a:pPr>
            <a:r>
              <a:rPr lang="it-IT" sz="2400" dirty="0" smtClean="0"/>
              <a:t>Comunicare e ascoltare “attivamente”</a:t>
            </a:r>
          </a:p>
          <a:p>
            <a:pPr marL="609600" indent="-609600" eaLnBrk="0" hangingPunct="0">
              <a:spcBef>
                <a:spcPct val="20000"/>
              </a:spcBef>
              <a:buFontTx/>
              <a:buAutoNum type="alphaUcPeriod"/>
              <a:defRPr/>
            </a:pPr>
            <a:r>
              <a:rPr lang="it-IT" sz="2400" dirty="0" smtClean="0"/>
              <a:t>Sostenere, accompagnare il figlio/lo studente </a:t>
            </a:r>
            <a:endParaRPr lang="it-IT" sz="2400" dirty="0"/>
          </a:p>
          <a:p>
            <a:pPr marL="609600" indent="-609600" eaLnBrk="0" hangingPunct="0">
              <a:spcBef>
                <a:spcPct val="20000"/>
              </a:spcBef>
              <a:buFontTx/>
              <a:buAutoNum type="alphaUcPeriod"/>
              <a:defRPr/>
            </a:pPr>
            <a:r>
              <a:rPr lang="it-IT" sz="2400" dirty="0" smtClean="0"/>
              <a:t>Rispettare </a:t>
            </a:r>
            <a:r>
              <a:rPr lang="it-IT" sz="2400" dirty="0"/>
              <a:t>delle scelte </a:t>
            </a:r>
            <a:r>
              <a:rPr lang="it-IT" sz="2400" dirty="0" smtClean="0"/>
              <a:t>individuali</a:t>
            </a:r>
            <a:endParaRPr lang="it-IT" sz="2400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11960" y="764704"/>
            <a:ext cx="3384376" cy="461665"/>
          </a:xfrm>
          <a:prstGeom prst="rect">
            <a:avLst/>
          </a:prstGeom>
          <a:noFill/>
          <a:ln w="5715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2400" b="1" dirty="0"/>
              <a:t>I passi che </a:t>
            </a:r>
            <a:r>
              <a:rPr lang="it-IT" sz="2400" b="1" dirty="0" smtClean="0"/>
              <a:t>suggeriamo..</a:t>
            </a:r>
            <a:endParaRPr lang="it-IT" sz="2400" b="1" dirty="0"/>
          </a:p>
        </p:txBody>
      </p:sp>
      <p:grpSp>
        <p:nvGrpSpPr>
          <p:cNvPr id="21" name="Gruppo 10"/>
          <p:cNvGrpSpPr>
            <a:grpSpLocks/>
          </p:cNvGrpSpPr>
          <p:nvPr/>
        </p:nvGrpSpPr>
        <p:grpSpPr bwMode="auto">
          <a:xfrm>
            <a:off x="683568" y="0"/>
            <a:ext cx="1440160" cy="1128446"/>
            <a:chOff x="3301340" y="2173185"/>
            <a:chExt cx="2677355" cy="1995055"/>
          </a:xfrm>
        </p:grpSpPr>
        <p:sp>
          <p:nvSpPr>
            <p:cNvPr id="22" name="Rettangolo 21"/>
            <p:cNvSpPr/>
            <p:nvPr/>
          </p:nvSpPr>
          <p:spPr>
            <a:xfrm>
              <a:off x="3301340" y="2173185"/>
              <a:ext cx="2677355" cy="199505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577" y="2398816"/>
              <a:ext cx="2093829" cy="16150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uppo 16"/>
          <p:cNvGrpSpPr>
            <a:grpSpLocks/>
          </p:cNvGrpSpPr>
          <p:nvPr/>
        </p:nvGrpSpPr>
        <p:grpSpPr bwMode="auto">
          <a:xfrm>
            <a:off x="7434599" y="22448"/>
            <a:ext cx="1008112" cy="1196752"/>
            <a:chOff x="995548" y="1209304"/>
            <a:chExt cx="2329543" cy="2982686"/>
          </a:xfrm>
        </p:grpSpPr>
        <p:sp>
          <p:nvSpPr>
            <p:cNvPr id="25" name="Rettangolo 24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25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dia.giantbomb.com/uploads/0/598/181604-lisa_simpson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81" y="1699455"/>
            <a:ext cx="1223867" cy="15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o 16"/>
          <p:cNvGrpSpPr>
            <a:grpSpLocks/>
          </p:cNvGrpSpPr>
          <p:nvPr/>
        </p:nvGrpSpPr>
        <p:grpSpPr bwMode="auto">
          <a:xfrm>
            <a:off x="3051686" y="138123"/>
            <a:ext cx="775740" cy="941670"/>
            <a:chOff x="995548" y="1209304"/>
            <a:chExt cx="2329543" cy="2982686"/>
          </a:xfrm>
        </p:grpSpPr>
        <p:sp>
          <p:nvSpPr>
            <p:cNvPr id="27" name="Rettangolo 26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6521852" y="329503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famiglia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09135" y="189906"/>
            <a:ext cx="3143592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Il contributo della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0" y="1305047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44</a:t>
            </a:fld>
            <a:endParaRPr lang="it-IT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729991" y="3012701"/>
            <a:ext cx="2422525" cy="1045903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Conoscere l’offerta formativa</a:t>
            </a:r>
          </a:p>
          <a:p>
            <a:pPr algn="ctr"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 del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territorio</a:t>
            </a:r>
            <a:endParaRPr lang="it-IT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719842" y="4213506"/>
            <a:ext cx="2409825" cy="1092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Raccogliere le informazioni sugli indirizzi scelti</a:t>
            </a:r>
            <a:endParaRPr lang="it-IT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3556705" y="5445224"/>
            <a:ext cx="5143500" cy="10937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Quanto dista da casa? Quali sono i mezzi a disposizione?”</a:t>
            </a:r>
            <a:endParaRPr lang="it-IT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719842" y="5437642"/>
            <a:ext cx="2411413" cy="1092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Cercare le informazioni di “supporto”</a:t>
            </a:r>
            <a:endParaRPr lang="it-IT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655042" y="3119920"/>
            <a:ext cx="5045163" cy="93868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Quali scuole ci sono nel territorio in cui abito?</a:t>
            </a:r>
          </a:p>
          <a:p>
            <a:pPr algn="ctr">
              <a:defRPr/>
            </a:pP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Esistono scuole in provincia che offrono 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l’indirizzo </a:t>
            </a:r>
            <a:r>
              <a:rPr lang="it-IT" sz="1600" b="1" dirty="0">
                <a:solidFill>
                  <a:schemeClr val="accent6">
                    <a:lumMod val="50000"/>
                  </a:schemeClr>
                </a:solidFill>
              </a:rPr>
              <a:t>che ci interessa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it-IT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3569405" y="4213506"/>
            <a:ext cx="5165725" cy="1092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</a:rPr>
              <a:t>Quali sono le materie, gli orari, le attività?</a:t>
            </a:r>
            <a:endParaRPr lang="it-IT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110548" y="1587705"/>
            <a:ext cx="3551860" cy="923330"/>
          </a:xfrm>
          <a:prstGeom prst="rect">
            <a:avLst/>
          </a:prstGeom>
          <a:noFill/>
          <a:ln w="57150" cmpd="dbl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L’offerta formativa del territorio </a:t>
            </a:r>
          </a:p>
          <a:p>
            <a:pPr algn="ctr"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 quella provinciale/regionale</a:t>
            </a:r>
            <a:endParaRPr lang="it-IT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dia.giantbomb.com/uploads/0/598/181604-lisa_simpson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64" y="1590086"/>
            <a:ext cx="1223867" cy="15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o 16"/>
          <p:cNvGrpSpPr>
            <a:grpSpLocks/>
          </p:cNvGrpSpPr>
          <p:nvPr/>
        </p:nvGrpSpPr>
        <p:grpSpPr bwMode="auto">
          <a:xfrm>
            <a:off x="3051686" y="138123"/>
            <a:ext cx="775740" cy="941670"/>
            <a:chOff x="995548" y="1209304"/>
            <a:chExt cx="2329543" cy="2982686"/>
          </a:xfrm>
        </p:grpSpPr>
        <p:sp>
          <p:nvSpPr>
            <p:cNvPr id="27" name="Rettangolo 26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6521852" y="329503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famiglia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09135" y="189906"/>
            <a:ext cx="3143592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Il contributo della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0" y="1305047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45</a:t>
            </a:fld>
            <a:endParaRPr lang="it-IT" dirty="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79737" y="1616730"/>
            <a:ext cx="3551860" cy="923330"/>
          </a:xfrm>
          <a:prstGeom prst="rect">
            <a:avLst/>
          </a:prstGeom>
          <a:noFill/>
          <a:ln w="57150" cmpd="dbl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L’offerta formativa del territorio </a:t>
            </a:r>
          </a:p>
          <a:p>
            <a:pPr algn="ctr">
              <a:defRPr/>
            </a:pPr>
            <a:r>
              <a:rPr lang="it-IT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 quella provinciale/regionale</a:t>
            </a:r>
            <a:endParaRPr lang="it-IT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79738" y="3119920"/>
            <a:ext cx="8219818" cy="324036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Farsi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aiutare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dai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docenti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della scuola e dai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servizi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del territorio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considerare sempre i diversi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fattori della scelta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per individuare le informazioni rilevanti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raccogliere informazioni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oggettive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(non fermarsi al giudizio dei singoli, al sentito dire..)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raccogliere informazioni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confrontabili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visitare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le scuole interessanti avendo in mente uno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schema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(elenco di informazioni da raccogliere per voi significative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364088" y="2094496"/>
            <a:ext cx="1621996" cy="338554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Come?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4f.img.v4.skyrock.net/4f8/simpson31110/pics/116199177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457" y="4581128"/>
            <a:ext cx="1965076" cy="20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www.buddytv.com/articles/the_simpsons/Images/lisa-simpson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63805"/>
            <a:ext cx="1859612" cy="24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o 16"/>
          <p:cNvGrpSpPr>
            <a:grpSpLocks/>
          </p:cNvGrpSpPr>
          <p:nvPr/>
        </p:nvGrpSpPr>
        <p:grpSpPr bwMode="auto">
          <a:xfrm>
            <a:off x="3051686" y="138123"/>
            <a:ext cx="775740" cy="941670"/>
            <a:chOff x="995548" y="1209304"/>
            <a:chExt cx="2329543" cy="2982686"/>
          </a:xfrm>
        </p:grpSpPr>
        <p:sp>
          <p:nvSpPr>
            <p:cNvPr id="27" name="Rettangolo 26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6521852" y="329503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famiglia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09135" y="189906"/>
            <a:ext cx="3143592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Il contributo della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0" y="1305047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46</a:t>
            </a:fld>
            <a:endParaRPr lang="it-IT" dirty="0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05824" y="1660515"/>
            <a:ext cx="3251240" cy="338554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Obiettivo/mezzi a disposizione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31640" y="2204864"/>
            <a:ext cx="7324639" cy="284733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Riflettendo </a:t>
            </a:r>
            <a:r>
              <a:rPr lang="it-IT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insieme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 tutti i fattori della scelta: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(contesto,capacità, competenze, interessi, propensioni, mezzi e strumenti a disposizione)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it-IT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Tenendo conto del consiglio degli insegnanti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Analizzando e confrontando le informazioni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Valutando i pro e i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contro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4f.img.v4.skyrock.net/4f8/simpson31110/pics/116199177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75" y="3997729"/>
            <a:ext cx="2348645" cy="24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www.buddytv.com/articles/the_simpsons/Images/lisa-simpson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7" y="3742573"/>
            <a:ext cx="2230039" cy="28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o 16"/>
          <p:cNvGrpSpPr>
            <a:grpSpLocks/>
          </p:cNvGrpSpPr>
          <p:nvPr/>
        </p:nvGrpSpPr>
        <p:grpSpPr bwMode="auto">
          <a:xfrm>
            <a:off x="3051686" y="138123"/>
            <a:ext cx="775740" cy="941670"/>
            <a:chOff x="995548" y="1209304"/>
            <a:chExt cx="2329543" cy="2982686"/>
          </a:xfrm>
        </p:grpSpPr>
        <p:sp>
          <p:nvSpPr>
            <p:cNvPr id="27" name="Rettangolo 26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6521852" y="329503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famiglia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09135" y="189906"/>
            <a:ext cx="3143592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Il contributo della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0" y="1305047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47</a:t>
            </a:fld>
            <a:endParaRPr lang="it-IT" dirty="0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879078" y="772886"/>
            <a:ext cx="3283722" cy="338554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Rispetto delle scelte individuali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91680" y="1700808"/>
            <a:ext cx="5973763" cy="242346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Accettare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 scelte dei propri figli senza: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Farsi condizionare dalla propria esperienza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Farsi condizionare dai giudizi/suggerimenti altrui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Farsi condizionare dalle proprie ambizioni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sz="2000" dirty="0">
                <a:solidFill>
                  <a:schemeClr val="accent5">
                    <a:lumMod val="50000"/>
                  </a:schemeClr>
                </a:solidFill>
              </a:rPr>
              <a:t>Farsi condizionare dai modelli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sociali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…..</a:t>
            </a:r>
            <a:endParaRPr lang="it-IT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4.bp.blogspot.com/-r28lXqjiotk/TtDIctS3Z_I/AAAAAAAAADQ/mDhVmuvkUzw/s1600/ascolt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00457"/>
            <a:ext cx="2123728" cy="27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o 16"/>
          <p:cNvGrpSpPr>
            <a:grpSpLocks/>
          </p:cNvGrpSpPr>
          <p:nvPr/>
        </p:nvGrpSpPr>
        <p:grpSpPr bwMode="auto">
          <a:xfrm>
            <a:off x="3051686" y="138123"/>
            <a:ext cx="775740" cy="941670"/>
            <a:chOff x="995548" y="1209304"/>
            <a:chExt cx="2329543" cy="2982686"/>
          </a:xfrm>
        </p:grpSpPr>
        <p:sp>
          <p:nvSpPr>
            <p:cNvPr id="27" name="Rettangolo 26"/>
            <p:cNvSpPr/>
            <p:nvPr/>
          </p:nvSpPr>
          <p:spPr>
            <a:xfrm>
              <a:off x="995548" y="1209304"/>
              <a:ext cx="2329543" cy="2982686"/>
            </a:xfrm>
            <a:prstGeom prst="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410" y="1282536"/>
              <a:ext cx="2001177" cy="27895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asellaDiTesto 19"/>
          <p:cNvSpPr txBox="1">
            <a:spLocks noChangeArrowheads="1"/>
          </p:cNvSpPr>
          <p:nvPr/>
        </p:nvSpPr>
        <p:spPr bwMode="auto">
          <a:xfrm>
            <a:off x="6521852" y="329503"/>
            <a:ext cx="2377703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800" b="1" dirty="0" smtClean="0">
                <a:solidFill>
                  <a:schemeClr val="tx2"/>
                </a:solidFill>
                <a:latin typeface="+mn-lt"/>
              </a:rPr>
              <a:t>famiglia</a:t>
            </a:r>
            <a:endParaRPr lang="it-IT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09135" y="189906"/>
            <a:ext cx="3143592" cy="430887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Il contributo della</a:t>
            </a:r>
            <a:endParaRPr lang="it-IT" sz="22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0" y="1305047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48</a:t>
            </a:fld>
            <a:endParaRPr lang="it-IT" dirty="0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879078" y="772886"/>
            <a:ext cx="3283722" cy="338554"/>
          </a:xfrm>
          <a:prstGeom prst="rect">
            <a:avLst/>
          </a:prstGeom>
          <a:noFill/>
          <a:ln w="1905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L’ascolto e la comunicazione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7" y="1670786"/>
            <a:ext cx="8215988" cy="4926566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defRPr/>
            </a:pPr>
            <a:r>
              <a:rPr lang="it-IT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Ascoltare attivamente… </a:t>
            </a:r>
            <a:endParaRPr lang="it-IT" sz="3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Dimostrare </a:t>
            </a:r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empatia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(comprendo il tuo punto di vista..)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Ascoltare con </a:t>
            </a:r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attenzione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Ripetere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riformulare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messaggi verbali </a:t>
            </a:r>
            <a:endParaRPr lang="it-IT" sz="24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farci confermare che li abbiamo ben compresi</a:t>
            </a:r>
            <a:endParaRPr lang="it-IT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Sospendere i </a:t>
            </a:r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giudizi personali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(anche impliciti)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Evitare di fornire </a:t>
            </a:r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giudizi non richiesti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Evitare di fornire </a:t>
            </a:r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soluzioni </a:t>
            </a:r>
            <a:r>
              <a:rPr lang="it-IT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pronte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it-IT" sz="20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deresponsabilizzare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Evitare di </a:t>
            </a:r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minimizzare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sminuire il problema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Evitare di ricondurre alla </a:t>
            </a:r>
            <a:r>
              <a:rPr lang="it-IT" sz="2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propria esperienza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personale 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(sposta l’attenzione su qualcun altro)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it-IT" sz="1100" dirty="0" smtClean="0">
                <a:solidFill>
                  <a:schemeClr val="accent5">
                    <a:lumMod val="50000"/>
                  </a:schemeClr>
                </a:solidFill>
              </a:rPr>
              <a:t>Thomas Gordon - Relazioni efficaci -2006</a:t>
            </a:r>
            <a:endParaRPr lang="it-IT" sz="1100" dirty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it-IT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2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67E0049-CA54-4BF0-B2DF-E1D434B32DFD}" type="slidenum">
              <a:rPr lang="it-IT" smtClean="0"/>
              <a:pPr/>
              <a:t>49</a:t>
            </a:fld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916"/>
            <a:ext cx="3088952" cy="7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3648" y="260648"/>
            <a:ext cx="70567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6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IC SAN POLO – ORIENTAMENTO </a:t>
            </a:r>
            <a:endParaRPr lang="it-IT" sz="36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it-IT" sz="1600" dirty="0">
              <a:solidFill>
                <a:srgbClr val="E5540B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46276" y="1700808"/>
            <a:ext cx="403244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Attività in classe </a:t>
            </a:r>
          </a:p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Visite alle aziende</a:t>
            </a:r>
          </a:p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Interviste</a:t>
            </a:r>
          </a:p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Sportelli orientativi</a:t>
            </a:r>
          </a:p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Incontro con Istituti superiori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71600" y="4581128"/>
            <a:ext cx="352612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Consiglio</a:t>
            </a:r>
            <a:r>
              <a:rPr lang="it-IT" sz="2400" b="1" dirty="0" smtClean="0">
                <a:solidFill>
                  <a:srgbClr val="002060"/>
                </a:solidFill>
              </a:rPr>
              <a:t> Orientativo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16016" y="3842464"/>
            <a:ext cx="403244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I livelli </a:t>
            </a:r>
            <a:r>
              <a:rPr lang="it-IT" b="1" dirty="0" smtClean="0"/>
              <a:t>raggiunti da alunno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sz="1200" dirty="0" smtClean="0"/>
              <a:t>in </a:t>
            </a:r>
            <a:r>
              <a:rPr lang="it-IT" sz="1200" dirty="0"/>
              <a:t>termini di abilità </a:t>
            </a:r>
            <a:r>
              <a:rPr lang="it-IT" sz="1200" dirty="0" smtClean="0"/>
              <a:t>cognitive, </a:t>
            </a:r>
            <a:r>
              <a:rPr lang="it-IT" sz="1200" dirty="0"/>
              <a:t>di costanza e motivazione allo studio, nonché sull'organizzazione nel lavoro</a:t>
            </a:r>
            <a:r>
              <a:rPr lang="it-IT" sz="1200" dirty="0" smtClean="0"/>
              <a:t>.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4722236"/>
            <a:ext cx="403244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 I punti di forza</a:t>
            </a:r>
            <a:endParaRPr lang="it-IT" dirty="0" smtClean="0"/>
          </a:p>
          <a:p>
            <a:r>
              <a:rPr lang="it-IT" sz="1200" dirty="0" smtClean="0"/>
              <a:t> Interessi e attitudine verso particolari settori di apprendimento (ambito scientifico, umanistico, pratico, motorio…)</a:t>
            </a:r>
            <a:endParaRPr lang="it-IT" sz="1200" dirty="0"/>
          </a:p>
        </p:txBody>
      </p:sp>
      <p:pic>
        <p:nvPicPr>
          <p:cNvPr id="2052" name="Picture 4" descr="http://www.modoclick.it/pimages/FCKeditorFiles/Image/omini_networkG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43" y="2276872"/>
            <a:ext cx="1916489" cy="19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187624" y="1700808"/>
            <a:ext cx="295232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Progetto orientamento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a scuola</a:t>
            </a:r>
          </a:p>
        </p:txBody>
      </p:sp>
      <p:pic>
        <p:nvPicPr>
          <p:cNvPr id="2050" name="Picture 2" descr="http://s6.postimg.org/g9bvwqcc1/omini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37" y="5208111"/>
            <a:ext cx="2381249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707566" y="5602008"/>
            <a:ext cx="4032448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 contributo di alunni e famiglie</a:t>
            </a:r>
            <a:endParaRPr lang="it-IT" dirty="0" smtClean="0"/>
          </a:p>
          <a:p>
            <a:r>
              <a:rPr lang="it-IT" sz="1200" dirty="0" smtClean="0"/>
              <a:t>  interessi, desideri, aspettative.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8400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560" y="260648"/>
            <a:ext cx="842424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70" tIns="32135" rIns="64270" bIns="32135">
            <a:noAutofit/>
          </a:bodyPr>
          <a:lstStyle/>
          <a:p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L’ORDINAMENTO</a:t>
            </a:r>
            <a:r>
              <a:rPr lang="it-IT" sz="3200" b="1" dirty="0" smtClean="0"/>
              <a:t> SCOLASTICO ITALIANO ATTUALE</a:t>
            </a:r>
            <a:endParaRPr lang="it-IT" sz="3200" b="1" dirty="0"/>
          </a:p>
        </p:txBody>
      </p:sp>
      <p:grpSp>
        <p:nvGrpSpPr>
          <p:cNvPr id="93187" name="Gruppo 3"/>
          <p:cNvGrpSpPr>
            <a:grpSpLocks/>
          </p:cNvGrpSpPr>
          <p:nvPr/>
        </p:nvGrpSpPr>
        <p:grpSpPr bwMode="auto">
          <a:xfrm>
            <a:off x="410766" y="1504652"/>
            <a:ext cx="8405068" cy="4657949"/>
            <a:chOff x="920731" y="1262362"/>
            <a:chExt cx="7286676" cy="4367073"/>
          </a:xfrm>
        </p:grpSpPr>
        <p:pic>
          <p:nvPicPr>
            <p:cNvPr id="93188" name="Immagine 3" descr="Immagine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31" y="1262362"/>
              <a:ext cx="7286676" cy="436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89" name="CasellaDiTesto 5"/>
            <p:cNvSpPr txBox="1">
              <a:spLocks noChangeArrowheads="1"/>
            </p:cNvSpPr>
            <p:nvPr/>
          </p:nvSpPr>
          <p:spPr bwMode="auto">
            <a:xfrm>
              <a:off x="2292529" y="1295005"/>
              <a:ext cx="1635449" cy="51940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9pPr>
            </a:lstStyle>
            <a:p>
              <a:pPr algn="ctr" eaLnBrk="1" hangingPunct="1"/>
              <a:r>
                <a:rPr lang="it-IT" sz="1500" b="1">
                  <a:latin typeface="Arial" pitchFamily="34" charset="0"/>
                  <a:cs typeface="Arial" pitchFamily="34" charset="0"/>
                </a:rPr>
                <a:t>Laurea Magistrale </a:t>
              </a:r>
            </a:p>
            <a:p>
              <a:pPr algn="ctr" eaLnBrk="1" hangingPunct="1"/>
              <a:r>
                <a:rPr lang="it-IT" sz="1500" b="1">
                  <a:latin typeface="Arial" pitchFamily="34" charset="0"/>
                  <a:cs typeface="Arial" pitchFamily="34" charset="0"/>
                </a:rPr>
                <a:t>(2 anni)</a:t>
              </a:r>
            </a:p>
          </p:txBody>
        </p:sp>
        <p:sp>
          <p:nvSpPr>
            <p:cNvPr id="93190" name="CasellaDiTesto 6"/>
            <p:cNvSpPr txBox="1">
              <a:spLocks noChangeArrowheads="1"/>
            </p:cNvSpPr>
            <p:nvPr/>
          </p:nvSpPr>
          <p:spPr bwMode="auto">
            <a:xfrm>
              <a:off x="2292529" y="1883765"/>
              <a:ext cx="1604964" cy="51940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Verdana" pitchFamily="34" charset="0"/>
                  <a:sym typeface="Times" pitchFamily="18" charset="0"/>
                </a:defRPr>
              </a:lvl9pPr>
            </a:lstStyle>
            <a:p>
              <a:pPr algn="ctr" eaLnBrk="1" hangingPunct="1"/>
              <a:r>
                <a:rPr lang="it-IT" sz="1500" b="1">
                  <a:latin typeface="Arial" pitchFamily="34" charset="0"/>
                  <a:cs typeface="Arial" pitchFamily="34" charset="0"/>
                </a:rPr>
                <a:t>Laurea </a:t>
              </a:r>
            </a:p>
            <a:p>
              <a:pPr algn="ctr" eaLnBrk="1" hangingPunct="1"/>
              <a:r>
                <a:rPr lang="it-IT" sz="1500" b="1">
                  <a:latin typeface="Arial" pitchFamily="34" charset="0"/>
                  <a:cs typeface="Arial" pitchFamily="34" charset="0"/>
                </a:rPr>
                <a:t>(3 anni)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3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67E0049-CA54-4BF0-B2DF-E1D434B32DFD}" type="slidenum">
              <a:rPr lang="it-IT" smtClean="0"/>
              <a:pPr/>
              <a:t>50</a:t>
            </a:fld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916"/>
            <a:ext cx="3088952" cy="7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3648" y="260648"/>
            <a:ext cx="70567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600" dirty="0">
              <a:solidFill>
                <a:srgbClr val="E5540B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94370" y="2129574"/>
            <a:ext cx="290073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INCONTRI</a:t>
            </a:r>
            <a:r>
              <a:rPr lang="it-IT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INFORMATIVI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877803" y="3098577"/>
            <a:ext cx="273386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SCUOLA APERTA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6037080" y="4005064"/>
            <a:ext cx="242521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33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SPORTELLI DI   </a:t>
            </a:r>
            <a:endParaRPr lang="it-IT" sz="2400" b="1" dirty="0" smtClean="0">
              <a:solidFill>
                <a:srgbClr val="3333CC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it-IT" sz="2400" b="1" dirty="0" smtClean="0">
                <a:solidFill>
                  <a:srgbClr val="33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ORIENTAMENTO </a:t>
            </a:r>
            <a:endParaRPr lang="it-IT" sz="2400" dirty="0">
              <a:solidFill>
                <a:srgbClr val="3333CC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556048" y="198683"/>
            <a:ext cx="70567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6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IC SAN POLO – ORIENTAMENTO </a:t>
            </a:r>
            <a:endParaRPr lang="it-IT" sz="36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it-IT" sz="1600" dirty="0">
              <a:solidFill>
                <a:srgbClr val="E5540B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852674"/>
              </p:ext>
            </p:extLst>
          </p:nvPr>
        </p:nvGraphicFramePr>
        <p:xfrm>
          <a:off x="755576" y="2108155"/>
          <a:ext cx="4824536" cy="405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</a:tblGrid>
              <a:tr h="579593">
                <a:tc>
                  <a:txBody>
                    <a:bodyPr/>
                    <a:lstStyle/>
                    <a:p>
                      <a:r>
                        <a:rPr kumimoji="0" lang="it-IT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CFP “Lepido Rocco” - Motta di Livenza</a:t>
                      </a:r>
                      <a:endParaRPr lang="it-IT" dirty="0"/>
                    </a:p>
                  </a:txBody>
                  <a:tcPr/>
                </a:tc>
              </a:tr>
              <a:tr h="579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ISISS “Scarpa” Motta di Livenza</a:t>
                      </a:r>
                      <a:endParaRPr kumimoji="0" lang="it-IT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ITCS “</a:t>
                      </a:r>
                      <a:r>
                        <a:rPr kumimoji="0" lang="it-IT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Sansovino</a:t>
                      </a:r>
                      <a:r>
                        <a:rPr kumimoji="0" lang="it-IT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- ODERZO</a:t>
                      </a:r>
                      <a:endParaRPr kumimoji="0" lang="it-IT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9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ISIS “A.V. OBICI” – ODERZO</a:t>
                      </a:r>
                    </a:p>
                  </a:txBody>
                  <a:tcPr/>
                </a:tc>
              </a:tr>
              <a:tr h="579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I.P.A.A. “G. </a:t>
                      </a:r>
                      <a:r>
                        <a:rPr kumimoji="0" lang="it-IT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Corazzin</a:t>
                      </a:r>
                      <a:r>
                        <a:rPr kumimoji="0" lang="it-IT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di Piavon di ODERZO   </a:t>
                      </a:r>
                    </a:p>
                  </a:txBody>
                  <a:tcPr/>
                </a:tc>
              </a:tr>
              <a:tr h="579593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Engim</a:t>
                      </a:r>
                      <a:r>
                        <a:rPr lang="it-IT" b="1" dirty="0" smtClean="0"/>
                        <a:t> </a:t>
                      </a:r>
                      <a:r>
                        <a:rPr lang="it-IT" b="1" dirty="0" err="1" smtClean="0"/>
                        <a:t>Turazza</a:t>
                      </a:r>
                      <a:r>
                        <a:rPr lang="it-IT" b="1" dirty="0" smtClean="0"/>
                        <a:t> - Oderzo</a:t>
                      </a:r>
                      <a:endParaRPr lang="it-IT" b="1" dirty="0"/>
                    </a:p>
                  </a:txBody>
                  <a:tcPr/>
                </a:tc>
              </a:tr>
              <a:tr h="57959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67E0049-CA54-4BF0-B2DF-E1D434B32DFD}" type="slidenum">
              <a:rPr lang="it-IT" smtClean="0"/>
              <a:pPr/>
              <a:t>51</a:t>
            </a:fld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916"/>
            <a:ext cx="3088952" cy="78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3648" y="260648"/>
            <a:ext cx="70567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600" dirty="0">
              <a:solidFill>
                <a:srgbClr val="E5540B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15616" y="174825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ISCRIZIONE ON LINE 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www.iscrizioni.istruzione.it  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87588"/>
            <a:ext cx="2584872" cy="967670"/>
          </a:xfrm>
          <a:prstGeom prst="rect">
            <a:avLst/>
          </a:prstGeom>
        </p:spPr>
      </p:pic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00843"/>
              </p:ext>
            </p:extLst>
          </p:nvPr>
        </p:nvGraphicFramePr>
        <p:xfrm>
          <a:off x="1238290" y="2786581"/>
          <a:ext cx="6428248" cy="28539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15058"/>
                <a:gridCol w="5613190"/>
              </a:tblGrid>
              <a:tr h="46685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registrazione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Scelta scuola ( scuola in chiaro) : indicare una scuola e in subordine altre 2 scuole </a:t>
                      </a:r>
                      <a:r>
                        <a:rPr lang="it-IT" dirty="0" err="1" smtClean="0">
                          <a:solidFill>
                            <a:srgbClr val="002060"/>
                          </a:solidFill>
                        </a:rPr>
                        <a:t>max</a:t>
                      </a:r>
                      <a:endParaRPr lang="it-IT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Indicare al </a:t>
                      </a:r>
                      <a:r>
                        <a:rPr lang="it-IT" sz="1800" b="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massimo tre indirizzi </a:t>
                      </a:r>
                      <a:r>
                        <a:rPr lang="it-IT" sz="1800" dirty="0" smtClean="0">
                          <a:solidFill>
                            <a:srgbClr val="002060"/>
                          </a:solidFill>
                          <a:latin typeface="Calibri" pitchFamily="34" charset="0"/>
                        </a:rPr>
                        <a:t>di studio (se presenti) in ordine di priorità</a:t>
                      </a: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Compilare e inviare ad unica scuola (sistema invierà a seconda scuola se domanda non è accolta)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2060"/>
                          </a:solidFill>
                        </a:rPr>
                        <a:t>Sistema conferma ISCRIZIONE DEFINITIVA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83568" y="5805264"/>
            <a:ext cx="77768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SUPPORTO ALLE FAMIGLIE DA PARTE DELLE SCUOLE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74633" y="260648"/>
            <a:ext cx="6635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6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IC SAN POLO – ORIENTAMENTO </a:t>
            </a:r>
          </a:p>
        </p:txBody>
      </p:sp>
    </p:spTree>
    <p:extLst>
      <p:ext uri="{BB962C8B-B14F-4D97-AF65-F5344CB8AC3E}">
        <p14:creationId xmlns:p14="http://schemas.microsoft.com/office/powerpoint/2010/main" val="6195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0" y="1305047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FC38D4B-B428-435E-BDCA-DB60C3E2ED17}" type="slidenum">
              <a:rPr lang="it-IT" smtClean="0"/>
              <a:pPr/>
              <a:t>52</a:t>
            </a:fld>
            <a:endParaRPr lang="it-IT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33988" y="260648"/>
            <a:ext cx="49463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60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Buon lavoro!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it-IT" sz="2000" dirty="0">
              <a:solidFill>
                <a:srgbClr val="E5540B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64088" y="2564904"/>
            <a:ext cx="3600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3200" b="1" dirty="0" smtClean="0">
                <a:solidFill>
                  <a:srgbClr val="E554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….e </a:t>
            </a:r>
            <a:r>
              <a:rPr lang="it-IT" sz="3200" b="1" dirty="0">
                <a:solidFill>
                  <a:srgbClr val="E554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grazie per l’attenzione!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it-IT" sz="3200" dirty="0">
              <a:solidFill>
                <a:srgbClr val="E5540B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004048" y="4797152"/>
            <a:ext cx="3672408" cy="133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it-IT" sz="2400" b="1" dirty="0" smtClean="0">
                <a:solidFill>
                  <a:srgbClr val="E554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it-IT" sz="2000" b="1" dirty="0" smtClean="0">
              <a:solidFill>
                <a:srgbClr val="E5540B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it-IT" sz="2000" dirty="0">
              <a:solidFill>
                <a:srgbClr val="E5540B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66074" y="589848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Times New Roman" pitchFamily="18" charset="0"/>
              </a:rPr>
              <a:t>Paola</a:t>
            </a:r>
            <a:r>
              <a:rPr lang="it-IT" sz="2400" i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2400" i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Times New Roman" pitchFamily="18" charset="0"/>
              </a:rPr>
              <a:t>Gardenal</a:t>
            </a:r>
            <a:endParaRPr lang="it-IT" sz="2400" i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3074" name="Picture 2" descr="http://static.pourfemme.it/category/mamma/67.1302871326.original/famigl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0" y="1740172"/>
            <a:ext cx="4636416" cy="438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itolo 1"/>
          <p:cNvSpPr>
            <a:spLocks/>
          </p:cNvSpPr>
          <p:nvPr/>
        </p:nvSpPr>
        <p:spPr bwMode="auto">
          <a:xfrm>
            <a:off x="3115345" y="1118443"/>
            <a:ext cx="552524" cy="52740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1331" tIns="45666" rIns="91331" bIns="45666" anchor="b"/>
          <a:lstStyle/>
          <a:p>
            <a:pPr algn="ctr" defTabSz="914024" eaLnBrk="0" hangingPunct="0">
              <a:defRPr/>
            </a:pPr>
            <a:r>
              <a:rPr lang="it-IT" sz="1100" b="1" dirty="0">
                <a:latin typeface="Calibri" pitchFamily="34" charset="0"/>
                <a:cs typeface="Calibri" pitchFamily="34" charset="0"/>
                <a:sym typeface="Hoefler Text" charset="0"/>
              </a:rPr>
              <a:t>14</a:t>
            </a:r>
          </a:p>
          <a:p>
            <a:pPr algn="ctr" defTabSz="914024" eaLnBrk="0" hangingPunct="0">
              <a:defRPr/>
            </a:pPr>
            <a:r>
              <a:rPr lang="it-IT" sz="1100" b="1" dirty="0">
                <a:latin typeface="Calibri" pitchFamily="34" charset="0"/>
                <a:cs typeface="Calibri" pitchFamily="34" charset="0"/>
                <a:sym typeface="Hoefler Text" charset="0"/>
              </a:rPr>
              <a:t>ANNI</a:t>
            </a:r>
          </a:p>
        </p:txBody>
      </p:sp>
      <p:sp>
        <p:nvSpPr>
          <p:cNvPr id="14339" name="Titolo 1"/>
          <p:cNvSpPr>
            <a:spLocks/>
          </p:cNvSpPr>
          <p:nvPr/>
        </p:nvSpPr>
        <p:spPr bwMode="auto">
          <a:xfrm>
            <a:off x="8389442" y="1118443"/>
            <a:ext cx="552525" cy="52740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331" tIns="45666" rIns="91331" bIns="45666" anchor="b"/>
          <a:lstStyle/>
          <a:p>
            <a:pPr algn="ctr" defTabSz="914024" eaLnBrk="0" hangingPunct="0">
              <a:defRPr/>
            </a:pPr>
            <a:r>
              <a:rPr lang="it-IT" sz="11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18</a:t>
            </a:r>
          </a:p>
          <a:p>
            <a:pPr algn="ctr" defTabSz="914024" eaLnBrk="0" hangingPunct="0">
              <a:defRPr/>
            </a:pPr>
            <a:r>
              <a:rPr lang="it-IT" sz="11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ANNI</a:t>
            </a:r>
          </a:p>
        </p:txBody>
      </p:sp>
      <p:sp>
        <p:nvSpPr>
          <p:cNvPr id="22" name="Titolo 1"/>
          <p:cNvSpPr>
            <a:spLocks/>
          </p:cNvSpPr>
          <p:nvPr/>
        </p:nvSpPr>
        <p:spPr bwMode="auto">
          <a:xfrm>
            <a:off x="5827738" y="1118443"/>
            <a:ext cx="552524" cy="527409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lIns="91331" tIns="45666" rIns="91331" bIns="45666" anchor="b"/>
          <a:lstStyle/>
          <a:p>
            <a:pPr algn="ctr" defTabSz="914024" eaLnBrk="0" hangingPunct="0">
              <a:defRPr/>
            </a:pPr>
            <a:r>
              <a:rPr lang="it-IT" sz="1100" b="1" dirty="0">
                <a:latin typeface="Calibri" pitchFamily="34" charset="0"/>
                <a:cs typeface="Calibri" pitchFamily="34" charset="0"/>
                <a:sym typeface="Hoefler Text" charset="0"/>
              </a:rPr>
              <a:t>16</a:t>
            </a:r>
          </a:p>
          <a:p>
            <a:pPr algn="ctr" defTabSz="914024" eaLnBrk="0" hangingPunct="0">
              <a:defRPr/>
            </a:pPr>
            <a:r>
              <a:rPr lang="it-IT" sz="1100" b="1" dirty="0">
                <a:latin typeface="Calibri" pitchFamily="34" charset="0"/>
                <a:cs typeface="Calibri" pitchFamily="34" charset="0"/>
                <a:sym typeface="Hoefler Text" charset="0"/>
              </a:rPr>
              <a:t>ANNI</a:t>
            </a:r>
          </a:p>
        </p:txBody>
      </p:sp>
      <p:sp>
        <p:nvSpPr>
          <p:cNvPr id="97285" name="Titolo 1"/>
          <p:cNvSpPr>
            <a:spLocks/>
          </p:cNvSpPr>
          <p:nvPr/>
        </p:nvSpPr>
        <p:spPr bwMode="auto">
          <a:xfrm>
            <a:off x="6299894" y="3950271"/>
            <a:ext cx="2411016" cy="35049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1" tIns="45666" rIns="91331" bIns="45666" anchor="b"/>
          <a:lstStyle/>
          <a:p>
            <a:pPr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ISTRUZIONE   LICEALE</a:t>
            </a:r>
          </a:p>
        </p:txBody>
      </p:sp>
      <p:sp>
        <p:nvSpPr>
          <p:cNvPr id="97286" name="Titolo 1"/>
          <p:cNvSpPr>
            <a:spLocks/>
          </p:cNvSpPr>
          <p:nvPr/>
        </p:nvSpPr>
        <p:spPr bwMode="auto">
          <a:xfrm>
            <a:off x="6299894" y="4301877"/>
            <a:ext cx="2411016" cy="35049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1" tIns="45666" rIns="91331" bIns="45666" anchor="b"/>
          <a:lstStyle/>
          <a:p>
            <a:pPr marL="4465" indent="-4465"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ISTRUZIONE   TECNICA</a:t>
            </a:r>
          </a:p>
        </p:txBody>
      </p:sp>
      <p:sp>
        <p:nvSpPr>
          <p:cNvPr id="97287" name="Titolo 1"/>
          <p:cNvSpPr>
            <a:spLocks/>
          </p:cNvSpPr>
          <p:nvPr/>
        </p:nvSpPr>
        <p:spPr bwMode="auto">
          <a:xfrm>
            <a:off x="6299894" y="4653484"/>
            <a:ext cx="2411016" cy="40183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1" tIns="45666" rIns="91331" bIns="45666" anchor="b"/>
          <a:lstStyle/>
          <a:p>
            <a:pPr marL="4465" indent="-4465"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ISTRUZIONE   PROFESSIONALE</a:t>
            </a:r>
          </a:p>
        </p:txBody>
      </p:sp>
      <p:sp>
        <p:nvSpPr>
          <p:cNvPr id="97288" name="Titolo 1"/>
          <p:cNvSpPr>
            <a:spLocks/>
          </p:cNvSpPr>
          <p:nvPr/>
        </p:nvSpPr>
        <p:spPr bwMode="auto">
          <a:xfrm>
            <a:off x="6299894" y="2636491"/>
            <a:ext cx="2411016" cy="110504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1" tIns="45666" rIns="91331" bIns="45666" anchor="b"/>
          <a:lstStyle/>
          <a:p>
            <a:pPr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FORMAZIONE</a:t>
            </a:r>
          </a:p>
          <a:p>
            <a:pPr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PROFESSIONALE </a:t>
            </a:r>
          </a:p>
        </p:txBody>
      </p:sp>
      <p:sp>
        <p:nvSpPr>
          <p:cNvPr id="9" name="Titolo 1"/>
          <p:cNvSpPr>
            <a:spLocks/>
          </p:cNvSpPr>
          <p:nvPr/>
        </p:nvSpPr>
        <p:spPr bwMode="auto">
          <a:xfrm>
            <a:off x="6299894" y="1269132"/>
            <a:ext cx="2411016" cy="110504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1331" tIns="45666" rIns="91331" bIns="45666" anchor="b"/>
          <a:lstStyle/>
          <a:p>
            <a:pPr algn="ctr" defTabSz="914024" eaLnBrk="0" hangingPunct="0">
              <a:defRPr/>
            </a:pPr>
            <a:r>
              <a:rPr lang="it-IT" sz="13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APPRENDISTATO</a:t>
            </a:r>
          </a:p>
        </p:txBody>
      </p:sp>
      <p:sp>
        <p:nvSpPr>
          <p:cNvPr id="97290" name="Titolo 1"/>
          <p:cNvSpPr>
            <a:spLocks/>
          </p:cNvSpPr>
          <p:nvPr/>
        </p:nvSpPr>
        <p:spPr bwMode="auto">
          <a:xfrm>
            <a:off x="855017" y="3228082"/>
            <a:ext cx="2411016" cy="110504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1" tIns="45666" rIns="91331" bIns="45666" anchor="b"/>
          <a:lstStyle/>
          <a:p>
            <a:pPr algn="ctr" defTabSz="913028" eaLnBrk="0" hangingPunct="0"/>
            <a:r>
              <a:rPr lang="it-IT" sz="1300" b="1">
                <a:latin typeface="Calibri" pitchFamily="34" charset="0"/>
                <a:cs typeface="Calibri" pitchFamily="34" charset="0"/>
                <a:sym typeface="Hoefler Text" charset="0"/>
              </a:rPr>
              <a:t>ISTRUZIONE PRIMARIA</a:t>
            </a:r>
          </a:p>
          <a:p>
            <a:pPr algn="ctr" defTabSz="913028" eaLnBrk="0" hangingPunct="0"/>
            <a:r>
              <a:rPr lang="it-IT" sz="1300" b="1">
                <a:latin typeface="Calibri" pitchFamily="34" charset="0"/>
                <a:cs typeface="Calibri" pitchFamily="34" charset="0"/>
                <a:sym typeface="Hoefler Text" charset="0"/>
              </a:rPr>
              <a:t>+ SECONDARIA DI 1° GRADO</a:t>
            </a:r>
          </a:p>
        </p:txBody>
      </p:sp>
      <p:sp>
        <p:nvSpPr>
          <p:cNvPr id="97291" name="Titolo 1"/>
          <p:cNvSpPr>
            <a:spLocks/>
          </p:cNvSpPr>
          <p:nvPr/>
        </p:nvSpPr>
        <p:spPr bwMode="auto">
          <a:xfrm>
            <a:off x="3517181" y="3931295"/>
            <a:ext cx="2411016" cy="35049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1" tIns="45666" rIns="91331" bIns="45666" anchor="b"/>
          <a:lstStyle/>
          <a:p>
            <a:pPr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ISTRUZIONE   LICEALE</a:t>
            </a:r>
          </a:p>
        </p:txBody>
      </p:sp>
      <p:sp>
        <p:nvSpPr>
          <p:cNvPr id="97292" name="Titolo 1"/>
          <p:cNvSpPr>
            <a:spLocks/>
          </p:cNvSpPr>
          <p:nvPr/>
        </p:nvSpPr>
        <p:spPr bwMode="auto">
          <a:xfrm>
            <a:off x="3517181" y="4282902"/>
            <a:ext cx="2411016" cy="35049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1" tIns="45666" rIns="91331" bIns="45666" anchor="b"/>
          <a:lstStyle/>
          <a:p>
            <a:pPr marL="4465" indent="-4465"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ISTRUZIONE   TECNICA</a:t>
            </a:r>
          </a:p>
        </p:txBody>
      </p:sp>
      <p:sp>
        <p:nvSpPr>
          <p:cNvPr id="97293" name="Titolo 1"/>
          <p:cNvSpPr>
            <a:spLocks/>
          </p:cNvSpPr>
          <p:nvPr/>
        </p:nvSpPr>
        <p:spPr bwMode="auto">
          <a:xfrm>
            <a:off x="3517181" y="4634508"/>
            <a:ext cx="2411016" cy="40183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1" tIns="45666" rIns="91331" bIns="45666" anchor="b"/>
          <a:lstStyle/>
          <a:p>
            <a:pPr marL="4465" indent="-4465"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ISTRUZIONE   PROFESSIONALE</a:t>
            </a:r>
          </a:p>
        </p:txBody>
      </p:sp>
      <p:sp>
        <p:nvSpPr>
          <p:cNvPr id="97294" name="Titolo 1"/>
          <p:cNvSpPr>
            <a:spLocks/>
          </p:cNvSpPr>
          <p:nvPr/>
        </p:nvSpPr>
        <p:spPr bwMode="auto">
          <a:xfrm>
            <a:off x="3491508" y="2636491"/>
            <a:ext cx="2411016" cy="110504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1" tIns="45666" rIns="91331" bIns="45666" anchor="b"/>
          <a:lstStyle/>
          <a:p>
            <a:pPr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FORMAZIONE</a:t>
            </a:r>
          </a:p>
          <a:p>
            <a:pPr algn="ctr" defTabSz="913028" eaLnBrk="0" hangingPunct="0"/>
            <a:r>
              <a:rPr lang="it-IT" sz="1300" b="1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PROFESSIONALE </a:t>
            </a:r>
          </a:p>
        </p:txBody>
      </p:sp>
      <p:sp>
        <p:nvSpPr>
          <p:cNvPr id="16" name="Titolo 1"/>
          <p:cNvSpPr>
            <a:spLocks/>
          </p:cNvSpPr>
          <p:nvPr/>
        </p:nvSpPr>
        <p:spPr bwMode="auto">
          <a:xfrm>
            <a:off x="3836418" y="6103442"/>
            <a:ext cx="1721197" cy="2890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lIns="91331" tIns="45666" rIns="91331" bIns="45666" anchor="b"/>
          <a:lstStyle/>
          <a:p>
            <a:pPr algn="ctr" defTabSz="914024" eaLnBrk="0" hangingPunct="0">
              <a:defRPr/>
            </a:pPr>
            <a:r>
              <a:rPr lang="it-IT" sz="1300" b="1" dirty="0">
                <a:latin typeface="Calibri" pitchFamily="34" charset="0"/>
                <a:cs typeface="Calibri" pitchFamily="34" charset="0"/>
                <a:sym typeface="Hoefler Text" charset="0"/>
              </a:rPr>
              <a:t>Obbligo scolastico</a:t>
            </a:r>
          </a:p>
        </p:txBody>
      </p:sp>
      <p:sp>
        <p:nvSpPr>
          <p:cNvPr id="17" name="Titolo 1"/>
          <p:cNvSpPr>
            <a:spLocks/>
          </p:cNvSpPr>
          <p:nvPr/>
        </p:nvSpPr>
        <p:spPr bwMode="auto">
          <a:xfrm>
            <a:off x="6496348" y="6103442"/>
            <a:ext cx="1721197" cy="28909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lIns="91331" tIns="45666" rIns="91331" bIns="45666" anchor="b"/>
          <a:lstStyle/>
          <a:p>
            <a:pPr algn="ctr" defTabSz="914024" eaLnBrk="0" hangingPunct="0">
              <a:defRPr/>
            </a:pPr>
            <a:r>
              <a:rPr lang="it-IT" sz="13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Hoefler Text" charset="0"/>
              </a:rPr>
              <a:t>Obbligo formativo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38205" y="214061"/>
            <a:ext cx="842424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270" tIns="32135" rIns="64270" bIns="3213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Dopo l’istruzione primaria e secondaria di primo grado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41949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21" y="3271615"/>
            <a:ext cx="1569393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164952"/>
              </p:ext>
            </p:extLst>
          </p:nvPr>
        </p:nvGraphicFramePr>
        <p:xfrm>
          <a:off x="611560" y="1736265"/>
          <a:ext cx="8352928" cy="3892229"/>
        </p:xfrm>
        <a:graphic>
          <a:graphicData uri="http://schemas.openxmlformats.org/drawingml/2006/table">
            <a:tbl>
              <a:tblPr/>
              <a:tblGrid>
                <a:gridCol w="2592288"/>
                <a:gridCol w="2664296"/>
                <a:gridCol w="3096344"/>
              </a:tblGrid>
              <a:tr h="128172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CANALE DELL’</a:t>
                      </a:r>
                      <a:r>
                        <a:rPr kumimoji="0" lang="it-IT" sz="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ISTRUZIONE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(D.P.R. 87, 88, 89/2010)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21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LICEI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it-IT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ISTITUTI TECNICI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ISTITUTI PROFESSIONALI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9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Diploma di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istruzione liceale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Diploma di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istruzione tecnica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Diploma di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istruzione professionale</a:t>
                      </a:r>
                    </a:p>
                  </a:txBody>
                  <a:tcPr marL="48220" marR="482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8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3" y="3049489"/>
            <a:ext cx="1099591" cy="109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49489"/>
            <a:ext cx="1265783" cy="128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5" name="Rettangolo 9"/>
          <p:cNvSpPr>
            <a:spLocks noChangeArrowheads="1"/>
          </p:cNvSpPr>
          <p:nvPr/>
        </p:nvSpPr>
        <p:spPr bwMode="auto">
          <a:xfrm>
            <a:off x="611560" y="404664"/>
            <a:ext cx="8132912" cy="6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0" tIns="45675" rIns="91350" bIns="45675">
            <a:spAutoFit/>
          </a:bodyPr>
          <a:lstStyle/>
          <a:p>
            <a:pPr defTabSz="913028"/>
            <a:r>
              <a: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IL NUOVO IMPIANTO ORGANIZZATIVO</a:t>
            </a:r>
          </a:p>
        </p:txBody>
      </p:sp>
    </p:spTree>
    <p:extLst>
      <p:ext uri="{BB962C8B-B14F-4D97-AF65-F5344CB8AC3E}">
        <p14:creationId xmlns:p14="http://schemas.microsoft.com/office/powerpoint/2010/main" val="34566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3286125"/>
            <a:ext cx="97445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3143250"/>
            <a:ext cx="10235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CasellaDiTesto 3"/>
          <p:cNvSpPr txBox="1">
            <a:spLocks noChangeArrowheads="1"/>
          </p:cNvSpPr>
          <p:nvPr/>
        </p:nvSpPr>
        <p:spPr bwMode="auto">
          <a:xfrm>
            <a:off x="611560" y="1556792"/>
            <a:ext cx="8371398" cy="120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9" tIns="45685" rIns="91369" bIns="45685">
            <a:spAutoFit/>
          </a:bodyPr>
          <a:lstStyle>
            <a:lvl1pPr defTabSz="1298575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1pPr>
            <a:lvl2pPr marL="742950" indent="-285750" defTabSz="1298575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2pPr>
            <a:lvl3pPr marL="1143000" indent="-228600" defTabSz="1298575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3pPr>
            <a:lvl4pPr marL="1600200" indent="-228600" defTabSz="1298575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4pPr>
            <a:lvl5pPr marL="2057400" indent="-228600" defTabSz="1298575" eaLnBrk="0" hangingPunct="0"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Verdana" pitchFamily="34" charset="0"/>
                <a:sym typeface="Times" pitchFamily="18" charset="0"/>
              </a:defRPr>
            </a:lvl9pPr>
          </a:lstStyle>
          <a:p>
            <a:pPr eaLnBrk="1" hangingPunct="1"/>
            <a:r>
              <a:rPr lang="it-IT" sz="1800" dirty="0">
                <a:latin typeface="Calibri" pitchFamily="34" charset="0"/>
              </a:rPr>
              <a:t>Anche il sistema di istruzione e formazione professionale di competenza regionale (</a:t>
            </a:r>
            <a:r>
              <a:rPr lang="it-IT" sz="1800" dirty="0" err="1">
                <a:latin typeface="Calibri" pitchFamily="34" charset="0"/>
              </a:rPr>
              <a:t>IeFP</a:t>
            </a:r>
            <a:r>
              <a:rPr lang="it-IT" sz="1800" dirty="0">
                <a:latin typeface="Calibri" pitchFamily="34" charset="0"/>
              </a:rPr>
              <a:t>), ha un ordinamento di rilievo nazionale che prevede qualifiche triennali e diplomi quadriennali già definiti a livello nazionale nella sede tecnica della Conferenza  Stato-Regioni.</a:t>
            </a:r>
          </a:p>
        </p:txBody>
      </p:sp>
      <p:sp>
        <p:nvSpPr>
          <p:cNvPr id="110608" name="Titolo 1"/>
          <p:cNvSpPr>
            <a:spLocks/>
          </p:cNvSpPr>
          <p:nvPr/>
        </p:nvSpPr>
        <p:spPr bwMode="auto">
          <a:xfrm>
            <a:off x="1571625" y="1000125"/>
            <a:ext cx="7051105" cy="69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 anchor="ctr"/>
          <a:lstStyle/>
          <a:p>
            <a:pPr algn="ctr" defTabSz="914071" eaLnBrk="0" hangingPunct="0">
              <a:defRPr/>
            </a:pPr>
            <a:r>
              <a:rPr lang="it-IT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graphicFrame>
        <p:nvGraphicFramePr>
          <p:cNvPr id="1105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04022"/>
              </p:ext>
            </p:extLst>
          </p:nvPr>
        </p:nvGraphicFramePr>
        <p:xfrm>
          <a:off x="480809" y="2924944"/>
          <a:ext cx="8394414" cy="3270096"/>
        </p:xfrm>
        <a:graphic>
          <a:graphicData uri="http://schemas.openxmlformats.org/drawingml/2006/table">
            <a:tbl>
              <a:tblPr/>
              <a:tblGrid>
                <a:gridCol w="4189208"/>
                <a:gridCol w="4205206"/>
              </a:tblGrid>
              <a:tr h="13681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CANALE DELLA </a:t>
                      </a:r>
                      <a:r>
                        <a:rPr kumimoji="0" lang="it-IT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FORMAZIONE 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PROFESSIONALE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(capo III e art.27,comma 2  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D.Lgs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226/05)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50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 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PERCORSI TRIENNALI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PERCORSI QUADRIENNALI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Qualifica di Operatore professionale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Diploma professionale di Tecnico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ttangolo 9"/>
          <p:cNvSpPr>
            <a:spLocks noChangeArrowheads="1"/>
          </p:cNvSpPr>
          <p:nvPr/>
        </p:nvSpPr>
        <p:spPr bwMode="auto">
          <a:xfrm>
            <a:off x="611560" y="404664"/>
            <a:ext cx="8132912" cy="6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0" tIns="45675" rIns="91350" bIns="45675">
            <a:spAutoFit/>
          </a:bodyPr>
          <a:lstStyle/>
          <a:p>
            <a:pPr defTabSz="913028"/>
            <a:r>
              <a:rPr lang="it-IT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IL NUOVO IMPIANTO ORGANIZZATIVO</a:t>
            </a:r>
          </a:p>
        </p:txBody>
      </p:sp>
    </p:spTree>
    <p:extLst>
      <p:ext uri="{BB962C8B-B14F-4D97-AF65-F5344CB8AC3E}">
        <p14:creationId xmlns:p14="http://schemas.microsoft.com/office/powerpoint/2010/main" val="31126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8" name="Titolo 1"/>
          <p:cNvSpPr>
            <a:spLocks/>
          </p:cNvSpPr>
          <p:nvPr/>
        </p:nvSpPr>
        <p:spPr bwMode="auto">
          <a:xfrm>
            <a:off x="1871418" y="1000125"/>
            <a:ext cx="7051105" cy="69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9" tIns="45685" rIns="91369" bIns="45685" anchor="ctr"/>
          <a:lstStyle/>
          <a:p>
            <a:pPr algn="ctr" defTabSz="914071" eaLnBrk="0" hangingPunct="0">
              <a:defRPr/>
            </a:pPr>
            <a:r>
              <a:rPr lang="it-IT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9" name="Rettangolo 9"/>
          <p:cNvSpPr>
            <a:spLocks noChangeArrowheads="1"/>
          </p:cNvSpPr>
          <p:nvPr/>
        </p:nvSpPr>
        <p:spPr bwMode="auto">
          <a:xfrm>
            <a:off x="611560" y="404664"/>
            <a:ext cx="8132912" cy="58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0" tIns="45675" rIns="91350" bIns="45675">
            <a:spAutoFit/>
          </a:bodyPr>
          <a:lstStyle/>
          <a:p>
            <a:pPr defTabSz="913028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BIENNIO ORIENTATIVO O SPECIALIZZAZIONE?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1343401" y="5517232"/>
            <a:ext cx="2376264" cy="836712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LICEI</a:t>
            </a:r>
            <a:endParaRPr lang="it-IT" dirty="0"/>
          </a:p>
        </p:txBody>
      </p:sp>
      <p:pic>
        <p:nvPicPr>
          <p:cNvPr id="89090" name="Picture 2" descr="http://us.cdn3.123rf.com/168nwm/adistock/adistock0803/adistock080300025/2719201-concorrenza-di-frecce-immagine-di-rendering-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54" y="378904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46148" y="2484088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AREA SCIENTIFICA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643194" y="1916832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FF6600"/>
                </a:solidFill>
              </a:rPr>
              <a:t>AREA LINGUISTICA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228249" y="1620235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92D050"/>
                </a:solidFill>
              </a:rPr>
              <a:t>AREA UMANISTICA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83561" y="1916831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AREA LETTERARIA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58000" y="2697404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AREA ARTISTICA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4260816" y="5589086"/>
            <a:ext cx="2031107" cy="83671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TECNICI</a:t>
            </a:r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6291923" y="5590340"/>
            <a:ext cx="2031107" cy="83671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4722144" y="4450035"/>
            <a:ext cx="3139558" cy="1085854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BIENNIO UNITARIO</a:t>
            </a:r>
          </a:p>
          <a:p>
            <a:pPr algn="ctr"/>
            <a:r>
              <a:rPr lang="it-IT" dirty="0" smtClean="0"/>
              <a:t>(scelta dell’indirizzo) </a:t>
            </a:r>
            <a:endParaRPr lang="it-IT" dirty="0"/>
          </a:p>
        </p:txBody>
      </p:sp>
      <p:pic>
        <p:nvPicPr>
          <p:cNvPr id="21" name="Picture 2" descr="http://us.cdn3.123rf.com/168nwm/adistock/adistock0803/adistock080300025/2719201-concorrenza-di-frecce-immagine-di-rendering-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45" y="2721843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4977809" y="1620235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Articolazione/opzione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439474" y="876305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Articolazione/opzione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033240" y="916075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Articolazione/opzione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954536" y="1627696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Articolazione/opzione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521183" y="916076"/>
            <a:ext cx="461665" cy="22032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Articolazione/opzione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1149</TotalTime>
  <Words>2634</Words>
  <Application>Microsoft Office PowerPoint</Application>
  <PresentationFormat>Presentazione su schermo (4:3)</PresentationFormat>
  <Paragraphs>660</Paragraphs>
  <Slides>52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67" baseType="lpstr">
      <vt:lpstr>Aharoni</vt:lpstr>
      <vt:lpstr>Arial</vt:lpstr>
      <vt:lpstr>Arial Rounded MT Bold</vt:lpstr>
      <vt:lpstr>Calibri</vt:lpstr>
      <vt:lpstr>Comic Sans MS</vt:lpstr>
      <vt:lpstr>Hoefler Text</vt:lpstr>
      <vt:lpstr>Times</vt:lpstr>
      <vt:lpstr>Times New Roman</vt:lpstr>
      <vt:lpstr>Trebuchet MS</vt:lpstr>
      <vt:lpstr>Tw Cen MT</vt:lpstr>
      <vt:lpstr>Verdana</vt:lpstr>
      <vt:lpstr>Verdana-Bold</vt:lpstr>
      <vt:lpstr>Wingdings</vt:lpstr>
      <vt:lpstr>Wingdings 2</vt:lpstr>
      <vt:lpstr>Luna</vt:lpstr>
      <vt:lpstr>AIUTARE I PROPRI FIGLI  A SCEGLIERE.. </vt:lpstr>
      <vt:lpstr>Presentazione standard di PowerPoint</vt:lpstr>
      <vt:lpstr>Presentazione standard di PowerPoint</vt:lpstr>
      <vt:lpstr>ARCHITETTURA GENERALE DEL SISTEMA DELLA FORMAZIONE E DELL’ISTRUZIONE</vt:lpstr>
      <vt:lpstr>L’ORDINAMENTO SCOLASTICO ITALIANO ATTUALE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ISTRUZIONE TECNICA E PROFESSIONALE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SETTORE ECONOMICO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Allora… come aiutare i propri figli a scegliere?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AIUTARE I PROPRI FIGLI A SCEGLIERE.. ..anche alla luce dei cambiamenti della riforma</dc:title>
  <dc:creator>Paola.Gardenal</dc:creator>
  <cp:lastModifiedBy>Dirigente</cp:lastModifiedBy>
  <cp:revision>157</cp:revision>
  <dcterms:created xsi:type="dcterms:W3CDTF">2012-05-14T14:40:54Z</dcterms:created>
  <dcterms:modified xsi:type="dcterms:W3CDTF">2015-12-01T20:27:46Z</dcterms:modified>
</cp:coreProperties>
</file>