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7" r:id="rId3"/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natella\Desktop\FUNZIONE%20STRUMENTALE\QUESTIONARI\Valutazione%20Mion%20e%20Io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5.6516185476815403E-2"/>
          <c:y val="2.8252405949256341E-2"/>
          <c:w val="0.76465179352580981"/>
          <c:h val="0.79822506561679785"/>
        </c:manualLayout>
      </c:layout>
      <c:barChart>
        <c:barDir val="col"/>
        <c:grouping val="clustered"/>
        <c:ser>
          <c:idx val="0"/>
          <c:order val="0"/>
          <c:cat>
            <c:strRef>
              <c:f>Foglio1!$B$3:$B$5</c:f>
              <c:strCache>
                <c:ptCount val="3"/>
                <c:pt idx="0">
                  <c:v>primaria</c:v>
                </c:pt>
                <c:pt idx="1">
                  <c:v>secondaria</c:v>
                </c:pt>
                <c:pt idx="2">
                  <c:v>Cimadolmo</c:v>
                </c:pt>
              </c:strCache>
            </c:strRef>
          </c:cat>
          <c:val>
            <c:numRef>
              <c:f>Foglio1!$C$3:$C$5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</c:ser>
        <c:axId val="38827904"/>
        <c:axId val="42731008"/>
      </c:barChart>
      <c:catAx>
        <c:axId val="38827904"/>
        <c:scaling>
          <c:orientation val="minMax"/>
        </c:scaling>
        <c:axPos val="b"/>
        <c:tickLblPos val="nextTo"/>
        <c:crossAx val="42731008"/>
        <c:crosses val="autoZero"/>
        <c:auto val="1"/>
        <c:lblAlgn val="ctr"/>
        <c:lblOffset val="100"/>
      </c:catAx>
      <c:valAx>
        <c:axId val="42731008"/>
        <c:scaling>
          <c:orientation val="minMax"/>
        </c:scaling>
        <c:axPos val="l"/>
        <c:majorGridlines/>
        <c:numFmt formatCode="General" sourceLinked="1"/>
        <c:tickLblPos val="nextTo"/>
        <c:crossAx val="38827904"/>
        <c:crosses val="autoZero"/>
        <c:crossBetween val="between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cat>
            <c:multiLvlStrRef>
              <c:f>Foglio1!$B$23:$G$24</c:f>
              <c:multiLvlStrCache>
                <c:ptCount val="6"/>
                <c:lvl>
                  <c:pt idx="0">
                    <c:v>scadente</c:v>
                  </c:pt>
                  <c:pt idx="1">
                    <c:v>insufficiente</c:v>
                  </c:pt>
                  <c:pt idx="2">
                    <c:v>mediocre</c:v>
                  </c:pt>
                  <c:pt idx="3">
                    <c:v>sufficiente</c:v>
                  </c:pt>
                  <c:pt idx="4">
                    <c:v>buono</c:v>
                  </c:pt>
                  <c:pt idx="5">
                    <c:v>ottimo</c:v>
                  </c:pt>
                </c:lvl>
                <c:lvl>
                  <c:pt idx="0">
                    <c:v>utilità delle informazioni</c:v>
                  </c:pt>
                </c:lvl>
              </c:multiLvlStrCache>
            </c:multiLvlStrRef>
          </c:cat>
          <c:val>
            <c:numRef>
              <c:f>Foglio1!$B$25:$G$25</c:f>
              <c:numCache>
                <c:formatCode>General</c:formatCode>
                <c:ptCount val="6"/>
                <c:pt idx="3">
                  <c:v>2</c:v>
                </c:pt>
                <c:pt idx="4">
                  <c:v>15</c:v>
                </c:pt>
                <c:pt idx="5">
                  <c:v>51</c:v>
                </c:pt>
              </c:numCache>
            </c:numRef>
          </c:val>
        </c:ser>
        <c:axId val="42957056"/>
        <c:axId val="42962944"/>
      </c:barChart>
      <c:catAx>
        <c:axId val="42957056"/>
        <c:scaling>
          <c:orientation val="minMax"/>
        </c:scaling>
        <c:axPos val="b"/>
        <c:tickLblPos val="nextTo"/>
        <c:crossAx val="42962944"/>
        <c:crosses val="autoZero"/>
        <c:auto val="1"/>
        <c:lblAlgn val="ctr"/>
        <c:lblOffset val="100"/>
      </c:catAx>
      <c:valAx>
        <c:axId val="42962944"/>
        <c:scaling>
          <c:orientation val="minMax"/>
        </c:scaling>
        <c:axPos val="l"/>
        <c:majorGridlines/>
        <c:numFmt formatCode="General" sourceLinked="1"/>
        <c:tickLblPos val="nextTo"/>
        <c:crossAx val="4295705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Verdana" pitchFamily="34" charset="0"/>
          <a:ea typeface="Verdana" pitchFamily="34" charset="0"/>
          <a:cs typeface="Verdana" pitchFamily="34" charset="0"/>
        </a:defRPr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cat>
            <c:multiLvlStrRef>
              <c:f>Foglio1!$B$26:$G$27</c:f>
              <c:multiLvlStrCache>
                <c:ptCount val="6"/>
                <c:lvl>
                  <c:pt idx="0">
                    <c:v>scadente</c:v>
                  </c:pt>
                  <c:pt idx="1">
                    <c:v>insufficiente</c:v>
                  </c:pt>
                  <c:pt idx="2">
                    <c:v>mediocre</c:v>
                  </c:pt>
                  <c:pt idx="3">
                    <c:v>sufficiente</c:v>
                  </c:pt>
                  <c:pt idx="4">
                    <c:v>buono</c:v>
                  </c:pt>
                  <c:pt idx="5">
                    <c:v>ottimo</c:v>
                  </c:pt>
                </c:lvl>
                <c:lvl>
                  <c:pt idx="0">
                    <c:v>completezza delle informazioni</c:v>
                  </c:pt>
                </c:lvl>
              </c:multiLvlStrCache>
            </c:multiLvlStrRef>
          </c:cat>
          <c:val>
            <c:numRef>
              <c:f>Foglio1!$B$28:$G$28</c:f>
              <c:numCache>
                <c:formatCode>General</c:formatCode>
                <c:ptCount val="6"/>
                <c:pt idx="2">
                  <c:v>1</c:v>
                </c:pt>
                <c:pt idx="3">
                  <c:v>3</c:v>
                </c:pt>
                <c:pt idx="4">
                  <c:v>17</c:v>
                </c:pt>
                <c:pt idx="5">
                  <c:v>46</c:v>
                </c:pt>
              </c:numCache>
            </c:numRef>
          </c:val>
        </c:ser>
        <c:axId val="42982400"/>
        <c:axId val="43057920"/>
      </c:barChart>
      <c:catAx>
        <c:axId val="42982400"/>
        <c:scaling>
          <c:orientation val="minMax"/>
        </c:scaling>
        <c:axPos val="b"/>
        <c:tickLblPos val="nextTo"/>
        <c:crossAx val="43057920"/>
        <c:crosses val="autoZero"/>
        <c:auto val="1"/>
        <c:lblAlgn val="ctr"/>
        <c:lblOffset val="100"/>
      </c:catAx>
      <c:valAx>
        <c:axId val="43057920"/>
        <c:scaling>
          <c:orientation val="minMax"/>
        </c:scaling>
        <c:axPos val="l"/>
        <c:majorGridlines/>
        <c:numFmt formatCode="General" sourceLinked="1"/>
        <c:tickLblPos val="nextTo"/>
        <c:crossAx val="42982400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Verdana" pitchFamily="34" charset="0"/>
          <a:ea typeface="Verdana" pitchFamily="34" charset="0"/>
          <a:cs typeface="Verdana" pitchFamily="34" charset="0"/>
        </a:defRPr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clustered"/>
        <c:ser>
          <c:idx val="0"/>
          <c:order val="0"/>
          <c:cat>
            <c:strRef>
              <c:f>Foglio1!$B$30:$F$30</c:f>
              <c:strCache>
                <c:ptCount val="5"/>
                <c:pt idx="0">
                  <c:v>per niente</c:v>
                </c:pt>
                <c:pt idx="1">
                  <c:v>poco</c:v>
                </c:pt>
                <c:pt idx="2">
                  <c:v>molto</c:v>
                </c:pt>
                <c:pt idx="3">
                  <c:v>moltissimo</c:v>
                </c:pt>
                <c:pt idx="4">
                  <c:v>non segnato </c:v>
                </c:pt>
              </c:strCache>
            </c:strRef>
          </c:cat>
          <c:val>
            <c:numRef>
              <c:f>Foglio1!$B$31:$F$31</c:f>
              <c:numCache>
                <c:formatCode>General</c:formatCode>
                <c:ptCount val="5"/>
                <c:pt idx="1">
                  <c:v>4</c:v>
                </c:pt>
                <c:pt idx="2">
                  <c:v>55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axId val="43063936"/>
        <c:axId val="43073920"/>
      </c:barChart>
      <c:catAx>
        <c:axId val="43063936"/>
        <c:scaling>
          <c:orientation val="minMax"/>
        </c:scaling>
        <c:axPos val="b"/>
        <c:tickLblPos val="nextTo"/>
        <c:crossAx val="43073920"/>
        <c:crosses val="autoZero"/>
        <c:auto val="1"/>
        <c:lblAlgn val="ctr"/>
        <c:lblOffset val="100"/>
      </c:catAx>
      <c:valAx>
        <c:axId val="43073920"/>
        <c:scaling>
          <c:orientation val="minMax"/>
        </c:scaling>
        <c:axPos val="l"/>
        <c:majorGridlines/>
        <c:numFmt formatCode="General" sourceLinked="1"/>
        <c:tickLblPos val="nextTo"/>
        <c:crossAx val="4306393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5.6516185476815396E-2"/>
          <c:y val="5.1400554097404488E-2"/>
          <c:w val="0.89903937007874013"/>
          <c:h val="0.79822506561679785"/>
        </c:manualLayout>
      </c:layout>
      <c:barChart>
        <c:barDir val="col"/>
        <c:grouping val="clustered"/>
        <c:ser>
          <c:idx val="0"/>
          <c:order val="0"/>
          <c:cat>
            <c:strRef>
              <c:f>Foglio1!$D$3:$D$5</c:f>
              <c:strCache>
                <c:ptCount val="3"/>
                <c:pt idx="0">
                  <c:v>primaria</c:v>
                </c:pt>
                <c:pt idx="1">
                  <c:v>secondaria</c:v>
                </c:pt>
                <c:pt idx="2">
                  <c:v>Ormelle</c:v>
                </c:pt>
              </c:strCache>
            </c:strRef>
          </c:cat>
          <c:val>
            <c:numRef>
              <c:f>Foglio1!$E$3:$E$5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axId val="38968704"/>
        <c:axId val="38974592"/>
      </c:barChart>
      <c:catAx>
        <c:axId val="38968704"/>
        <c:scaling>
          <c:orientation val="minMax"/>
        </c:scaling>
        <c:axPos val="b"/>
        <c:tickLblPos val="nextTo"/>
        <c:crossAx val="38974592"/>
        <c:crosses val="autoZero"/>
        <c:auto val="1"/>
        <c:lblAlgn val="ctr"/>
        <c:lblOffset val="100"/>
      </c:catAx>
      <c:valAx>
        <c:axId val="38974592"/>
        <c:scaling>
          <c:orientation val="minMax"/>
        </c:scaling>
        <c:axPos val="l"/>
        <c:majorGridlines/>
        <c:numFmt formatCode="General" sourceLinked="1"/>
        <c:tickLblPos val="nextTo"/>
        <c:crossAx val="38968704"/>
        <c:crosses val="autoZero"/>
        <c:crossBetween val="between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>
        <c:manualLayout>
          <c:layoutTarget val="inner"/>
          <c:xMode val="edge"/>
          <c:yMode val="edge"/>
          <c:x val="0.12195415205192921"/>
          <c:y val="2.9804747408399893E-2"/>
          <c:w val="0.8685221050821289"/>
          <c:h val="0.78713844890098306"/>
        </c:manualLayout>
      </c:layout>
      <c:barChart>
        <c:barDir val="col"/>
        <c:grouping val="clustered"/>
        <c:ser>
          <c:idx val="0"/>
          <c:order val="0"/>
          <c:cat>
            <c:strRef>
              <c:f>Foglio1!$F$3:$F$5</c:f>
              <c:strCache>
                <c:ptCount val="3"/>
                <c:pt idx="0">
                  <c:v>primaria</c:v>
                </c:pt>
                <c:pt idx="1">
                  <c:v>secondaria</c:v>
                </c:pt>
                <c:pt idx="2">
                  <c:v>San Polo</c:v>
                </c:pt>
              </c:strCache>
            </c:strRef>
          </c:cat>
          <c:val>
            <c:numRef>
              <c:f>Foglio1!$G$3:$G$5</c:f>
              <c:numCache>
                <c:formatCode>General</c:formatCode>
                <c:ptCount val="3"/>
                <c:pt idx="0">
                  <c:v>11</c:v>
                </c:pt>
                <c:pt idx="1">
                  <c:v>2</c:v>
                </c:pt>
                <c:pt idx="2">
                  <c:v>9</c:v>
                </c:pt>
              </c:numCache>
            </c:numRef>
          </c:val>
        </c:ser>
        <c:axId val="40902656"/>
        <c:axId val="40904192"/>
      </c:barChart>
      <c:catAx>
        <c:axId val="40902656"/>
        <c:scaling>
          <c:orientation val="minMax"/>
        </c:scaling>
        <c:axPos val="b"/>
        <c:tickLblPos val="nextTo"/>
        <c:crossAx val="40904192"/>
        <c:crosses val="autoZero"/>
        <c:auto val="1"/>
        <c:lblAlgn val="ctr"/>
        <c:lblOffset val="100"/>
      </c:catAx>
      <c:valAx>
        <c:axId val="40904192"/>
        <c:scaling>
          <c:orientation val="minMax"/>
        </c:scaling>
        <c:axPos val="l"/>
        <c:majorGridlines/>
        <c:numFmt formatCode="General" sourceLinked="1"/>
        <c:tickLblPos val="nextTo"/>
        <c:crossAx val="40902656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clustered"/>
        <c:ser>
          <c:idx val="0"/>
          <c:order val="0"/>
          <c:cat>
            <c:strRef>
              <c:f>Foglio1!$H$3:$H$5</c:f>
              <c:strCache>
                <c:ptCount val="3"/>
                <c:pt idx="0">
                  <c:v>non segnato</c:v>
                </c:pt>
                <c:pt idx="2">
                  <c:v>secondaria</c:v>
                </c:pt>
              </c:strCache>
            </c:strRef>
          </c:cat>
          <c:val>
            <c:numRef>
              <c:f>Foglio1!$I$3:$I$5</c:f>
              <c:numCache>
                <c:formatCode>General</c:formatCode>
                <c:ptCount val="3"/>
                <c:pt idx="0">
                  <c:v>7</c:v>
                </c:pt>
                <c:pt idx="2">
                  <c:v>2</c:v>
                </c:pt>
              </c:numCache>
            </c:numRef>
          </c:val>
        </c:ser>
        <c:axId val="40927616"/>
        <c:axId val="40929152"/>
      </c:barChart>
      <c:catAx>
        <c:axId val="40927616"/>
        <c:scaling>
          <c:orientation val="minMax"/>
        </c:scaling>
        <c:axPos val="b"/>
        <c:tickLblPos val="nextTo"/>
        <c:crossAx val="40929152"/>
        <c:crosses val="autoZero"/>
        <c:auto val="1"/>
        <c:lblAlgn val="ctr"/>
        <c:lblOffset val="100"/>
      </c:catAx>
      <c:valAx>
        <c:axId val="40929152"/>
        <c:scaling>
          <c:orientation val="minMax"/>
        </c:scaling>
        <c:axPos val="l"/>
        <c:majorGridlines/>
        <c:numFmt formatCode="General" sourceLinked="1"/>
        <c:tickLblPos val="nextTo"/>
        <c:crossAx val="4092761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clustered"/>
        <c:ser>
          <c:idx val="0"/>
          <c:order val="0"/>
          <c:cat>
            <c:strRef>
              <c:f>Foglio1!$B$8:$H$8</c:f>
              <c:strCache>
                <c:ptCount val="7"/>
                <c:pt idx="0">
                  <c:v>per niente</c:v>
                </c:pt>
                <c:pt idx="1">
                  <c:v>poco</c:v>
                </c:pt>
                <c:pt idx="2">
                  <c:v>molto</c:v>
                </c:pt>
                <c:pt idx="3">
                  <c:v>moltissimo</c:v>
                </c:pt>
                <c:pt idx="5">
                  <c:v>x</c:v>
                </c:pt>
                <c:pt idx="6">
                  <c:v>non segnato</c:v>
                </c:pt>
              </c:strCache>
            </c:strRef>
          </c:cat>
          <c:val>
            <c:numRef>
              <c:f>Foglio1!$B$9:$H$9</c:f>
              <c:numCache>
                <c:formatCode>General</c:formatCode>
                <c:ptCount val="7"/>
                <c:pt idx="1">
                  <c:v>6</c:v>
                </c:pt>
                <c:pt idx="2">
                  <c:v>45</c:v>
                </c:pt>
                <c:pt idx="3">
                  <c:v>13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axId val="40957056"/>
        <c:axId val="40958592"/>
      </c:barChart>
      <c:catAx>
        <c:axId val="40957056"/>
        <c:scaling>
          <c:orientation val="minMax"/>
        </c:scaling>
        <c:axPos val="b"/>
        <c:tickLblPos val="nextTo"/>
        <c:crossAx val="40958592"/>
        <c:crosses val="autoZero"/>
        <c:auto val="1"/>
        <c:lblAlgn val="ctr"/>
        <c:lblOffset val="100"/>
      </c:catAx>
      <c:valAx>
        <c:axId val="40958592"/>
        <c:scaling>
          <c:orientation val="minMax"/>
        </c:scaling>
        <c:axPos val="l"/>
        <c:majorGridlines/>
        <c:numFmt formatCode="General" sourceLinked="1"/>
        <c:tickLblPos val="nextTo"/>
        <c:crossAx val="40957056"/>
        <c:crosses val="autoZero"/>
        <c:crossBetween val="between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cat>
            <c:multiLvlStrRef>
              <c:f>Foglio1!$B$11:$H$12</c:f>
              <c:multiLvlStrCache>
                <c:ptCount val="7"/>
                <c:lvl>
                  <c:pt idx="0">
                    <c:v>scadente</c:v>
                  </c:pt>
                  <c:pt idx="1">
                    <c:v>insufficiente</c:v>
                  </c:pt>
                  <c:pt idx="2">
                    <c:v>mediocre</c:v>
                  </c:pt>
                  <c:pt idx="3">
                    <c:v>sufficiente</c:v>
                  </c:pt>
                  <c:pt idx="4">
                    <c:v>buono</c:v>
                  </c:pt>
                  <c:pt idx="5">
                    <c:v>ottimo</c:v>
                  </c:pt>
                  <c:pt idx="6">
                    <c:v>non segnato</c:v>
                  </c:pt>
                </c:lvl>
                <c:lvl>
                  <c:pt idx="0">
                    <c:v>chiarezza delle informazioni</c:v>
                  </c:pt>
                </c:lvl>
              </c:multiLvlStrCache>
            </c:multiLvlStrRef>
          </c:cat>
          <c:val>
            <c:numRef>
              <c:f>Foglio1!$B$13:$H$13</c:f>
              <c:numCache>
                <c:formatCode>General</c:formatCode>
                <c:ptCount val="7"/>
                <c:pt idx="2">
                  <c:v>1</c:v>
                </c:pt>
                <c:pt idx="3">
                  <c:v>7</c:v>
                </c:pt>
                <c:pt idx="4">
                  <c:v>27</c:v>
                </c:pt>
                <c:pt idx="5">
                  <c:v>31</c:v>
                </c:pt>
                <c:pt idx="6">
                  <c:v>1</c:v>
                </c:pt>
              </c:numCache>
            </c:numRef>
          </c:val>
        </c:ser>
        <c:axId val="39357440"/>
        <c:axId val="39359232"/>
      </c:barChart>
      <c:catAx>
        <c:axId val="39357440"/>
        <c:scaling>
          <c:orientation val="minMax"/>
        </c:scaling>
        <c:axPos val="b"/>
        <c:tickLblPos val="nextTo"/>
        <c:crossAx val="39359232"/>
        <c:crosses val="autoZero"/>
        <c:auto val="1"/>
        <c:lblAlgn val="ctr"/>
        <c:lblOffset val="100"/>
      </c:catAx>
      <c:valAx>
        <c:axId val="39359232"/>
        <c:scaling>
          <c:orientation val="minMax"/>
        </c:scaling>
        <c:axPos val="l"/>
        <c:majorGridlines/>
        <c:numFmt formatCode="General" sourceLinked="1"/>
        <c:tickLblPos val="nextTo"/>
        <c:crossAx val="39357440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Verdana" pitchFamily="34" charset="0"/>
          <a:ea typeface="Verdana" pitchFamily="34" charset="0"/>
          <a:cs typeface="Verdana" pitchFamily="34" charset="0"/>
        </a:defRPr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clustered"/>
        <c:ser>
          <c:idx val="0"/>
          <c:order val="0"/>
          <c:cat>
            <c:multiLvlStrRef>
              <c:f>Foglio1!$B$14:$G$15</c:f>
              <c:multiLvlStrCache>
                <c:ptCount val="6"/>
                <c:lvl>
                  <c:pt idx="0">
                    <c:v>scadente</c:v>
                  </c:pt>
                  <c:pt idx="1">
                    <c:v>insufficiente</c:v>
                  </c:pt>
                  <c:pt idx="2">
                    <c:v>mediocre</c:v>
                  </c:pt>
                  <c:pt idx="3">
                    <c:v>sufficiente</c:v>
                  </c:pt>
                  <c:pt idx="4">
                    <c:v>buono</c:v>
                  </c:pt>
                  <c:pt idx="5">
                    <c:v>ottimo</c:v>
                  </c:pt>
                </c:lvl>
                <c:lvl>
                  <c:pt idx="0">
                    <c:v>utilità delle informazioni</c:v>
                  </c:pt>
                </c:lvl>
              </c:multiLvlStrCache>
            </c:multiLvlStrRef>
          </c:cat>
          <c:val>
            <c:numRef>
              <c:f>Foglio1!$B$16:$G$16</c:f>
              <c:numCache>
                <c:formatCode>General</c:formatCode>
                <c:ptCount val="6"/>
                <c:pt idx="1">
                  <c:v>4</c:v>
                </c:pt>
                <c:pt idx="2">
                  <c:v>4</c:v>
                </c:pt>
                <c:pt idx="3">
                  <c:v>16</c:v>
                </c:pt>
                <c:pt idx="4">
                  <c:v>29</c:v>
                </c:pt>
                <c:pt idx="5">
                  <c:v>14</c:v>
                </c:pt>
              </c:numCache>
            </c:numRef>
          </c:val>
        </c:ser>
        <c:axId val="41041920"/>
        <c:axId val="41043456"/>
      </c:barChart>
      <c:catAx>
        <c:axId val="4104192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1043456"/>
        <c:crosses val="autoZero"/>
        <c:auto val="1"/>
        <c:lblAlgn val="ctr"/>
        <c:lblOffset val="100"/>
      </c:catAx>
      <c:valAx>
        <c:axId val="41043456"/>
        <c:scaling>
          <c:orientation val="minMax"/>
        </c:scaling>
        <c:axPos val="l"/>
        <c:majorGridlines/>
        <c:numFmt formatCode="General" sourceLinked="1"/>
        <c:tickLblPos val="nextTo"/>
        <c:crossAx val="4104192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Verdana" pitchFamily="34" charset="0"/>
          <a:ea typeface="Verdana" pitchFamily="34" charset="0"/>
          <a:cs typeface="Verdana" pitchFamily="34" charset="0"/>
        </a:defRPr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cat>
            <c:multiLvlStrRef>
              <c:f>Foglio1!$B$17:$G$18</c:f>
              <c:multiLvlStrCache>
                <c:ptCount val="6"/>
                <c:lvl>
                  <c:pt idx="0">
                    <c:v>scadente</c:v>
                  </c:pt>
                  <c:pt idx="1">
                    <c:v>insufficiente</c:v>
                  </c:pt>
                  <c:pt idx="2">
                    <c:v>mediocre</c:v>
                  </c:pt>
                  <c:pt idx="3">
                    <c:v>sufficiente</c:v>
                  </c:pt>
                  <c:pt idx="4">
                    <c:v>buono</c:v>
                  </c:pt>
                  <c:pt idx="5">
                    <c:v>ottimo</c:v>
                  </c:pt>
                </c:lvl>
                <c:lvl>
                  <c:pt idx="0">
                    <c:v>completezza delle informazioni</c:v>
                  </c:pt>
                </c:lvl>
              </c:multiLvlStrCache>
            </c:multiLvlStrRef>
          </c:cat>
          <c:val>
            <c:numRef>
              <c:f>Foglio1!$B$19:$G$19</c:f>
              <c:numCache>
                <c:formatCode>General</c:formatCode>
                <c:ptCount val="6"/>
                <c:pt idx="1">
                  <c:v>1</c:v>
                </c:pt>
                <c:pt idx="2">
                  <c:v>6</c:v>
                </c:pt>
                <c:pt idx="3">
                  <c:v>9</c:v>
                </c:pt>
                <c:pt idx="4">
                  <c:v>29</c:v>
                </c:pt>
                <c:pt idx="5">
                  <c:v>21</c:v>
                </c:pt>
              </c:numCache>
            </c:numRef>
          </c:val>
        </c:ser>
        <c:axId val="41067264"/>
        <c:axId val="41068800"/>
      </c:barChart>
      <c:catAx>
        <c:axId val="41067264"/>
        <c:scaling>
          <c:orientation val="minMax"/>
        </c:scaling>
        <c:axPos val="b"/>
        <c:tickLblPos val="nextTo"/>
        <c:crossAx val="41068800"/>
        <c:crosses val="autoZero"/>
        <c:auto val="1"/>
        <c:lblAlgn val="ctr"/>
        <c:lblOffset val="100"/>
      </c:catAx>
      <c:valAx>
        <c:axId val="41068800"/>
        <c:scaling>
          <c:orientation val="minMax"/>
        </c:scaling>
        <c:axPos val="l"/>
        <c:majorGridlines/>
        <c:numFmt formatCode="General" sourceLinked="1"/>
        <c:tickLblPos val="nextTo"/>
        <c:crossAx val="41067264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Verdana" pitchFamily="34" charset="0"/>
          <a:ea typeface="Verdana" pitchFamily="34" charset="0"/>
          <a:cs typeface="Verdana" pitchFamily="34" charset="0"/>
        </a:defRPr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arChart>
        <c:barDir val="col"/>
        <c:grouping val="clustered"/>
        <c:ser>
          <c:idx val="0"/>
          <c:order val="0"/>
          <c:cat>
            <c:multiLvlStrRef>
              <c:f>Foglio1!$B$20:$G$21</c:f>
              <c:multiLvlStrCache>
                <c:ptCount val="6"/>
                <c:lvl>
                  <c:pt idx="0">
                    <c:v>scadente</c:v>
                  </c:pt>
                  <c:pt idx="1">
                    <c:v>insufficiente</c:v>
                  </c:pt>
                  <c:pt idx="2">
                    <c:v>mediocre</c:v>
                  </c:pt>
                  <c:pt idx="3">
                    <c:v>sufficiente</c:v>
                  </c:pt>
                  <c:pt idx="4">
                    <c:v>buono</c:v>
                  </c:pt>
                  <c:pt idx="5">
                    <c:v>ottimo</c:v>
                  </c:pt>
                </c:lvl>
                <c:lvl>
                  <c:pt idx="0">
                    <c:v>chiarezza delle informazioni</c:v>
                  </c:pt>
                </c:lvl>
              </c:multiLvlStrCache>
            </c:multiLvlStrRef>
          </c:cat>
          <c:val>
            <c:numRef>
              <c:f>Foglio1!$B$22:$G$22</c:f>
              <c:numCache>
                <c:formatCode>General</c:formatCode>
                <c:ptCount val="6"/>
                <c:pt idx="3">
                  <c:v>1</c:v>
                </c:pt>
                <c:pt idx="4">
                  <c:v>12</c:v>
                </c:pt>
                <c:pt idx="5">
                  <c:v>55</c:v>
                </c:pt>
              </c:numCache>
            </c:numRef>
          </c:val>
        </c:ser>
        <c:axId val="42927616"/>
        <c:axId val="42929152"/>
      </c:barChart>
      <c:catAx>
        <c:axId val="42927616"/>
        <c:scaling>
          <c:orientation val="minMax"/>
        </c:scaling>
        <c:axPos val="b"/>
        <c:tickLblPos val="nextTo"/>
        <c:crossAx val="42929152"/>
        <c:crosses val="autoZero"/>
        <c:auto val="1"/>
        <c:lblAlgn val="ctr"/>
        <c:lblOffset val="100"/>
      </c:catAx>
      <c:valAx>
        <c:axId val="42929152"/>
        <c:scaling>
          <c:orientation val="minMax"/>
        </c:scaling>
        <c:axPos val="l"/>
        <c:majorGridlines/>
        <c:numFmt formatCode="General" sourceLinked="1"/>
        <c:tickLblPos val="nextTo"/>
        <c:crossAx val="4292761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Verdana" pitchFamily="34" charset="0"/>
          <a:ea typeface="Verdana" pitchFamily="34" charset="0"/>
          <a:cs typeface="Verdana" pitchFamily="34" charset="0"/>
        </a:defRPr>
      </a:pPr>
      <a:endParaRPr lang="it-IT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0.87273</cdr:x>
      <cdr:y>0.39063</cdr:y>
    </cdr:from>
    <cdr:to>
      <cdr:x>0.98182</cdr:x>
      <cdr:y>0.52084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429024" y="1071570"/>
          <a:ext cx="42862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18</a:t>
          </a:r>
          <a:endParaRPr lang="it-IT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0.76563</cdr:x>
      <cdr:y>0.05208</cdr:y>
    </cdr:from>
    <cdr:to>
      <cdr:x>0.93751</cdr:x>
      <cdr:y>0.13021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500462" y="142876"/>
          <a:ext cx="785818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16</a:t>
          </a:r>
          <a:endParaRPr lang="it-IT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0.73438</cdr:x>
      <cdr:y>0.07813</cdr:y>
    </cdr:from>
    <cdr:to>
      <cdr:x>0.90626</cdr:x>
      <cdr:y>0.18229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357586" y="214314"/>
          <a:ext cx="78581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100" dirty="0" smtClean="0"/>
            <a:t>22</a:t>
          </a:r>
          <a:endParaRPr lang="it-IT" sz="1100" dirty="0"/>
        </a:p>
      </cdr:txBody>
    </cdr:sp>
  </cdr:relSizeAnchor>
  <cdr:relSizeAnchor xmlns:cdr="http://schemas.openxmlformats.org/drawingml/2006/chartDrawing">
    <cdr:from>
      <cdr:x>0.10714</cdr:x>
      <cdr:y>0.80769</cdr:y>
    </cdr:from>
    <cdr:to>
      <cdr:x>0.25</cdr:x>
      <cdr:y>1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428628" y="2428892"/>
          <a:ext cx="571504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0.82917</cdr:x>
      <cdr:y>0.17014</cdr:y>
    </cdr:from>
    <cdr:to>
      <cdr:x>0.98333</cdr:x>
      <cdr:y>0.36806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3790950" y="466725"/>
          <a:ext cx="704850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0.82708</cdr:x>
      <cdr:y>0.08333</cdr:y>
    </cdr:from>
    <cdr:to>
      <cdr:x>1</cdr:x>
      <cdr:y>0.29861</cdr:y>
    </cdr:to>
    <cdr:sp macro="" textlink="">
      <cdr:nvSpPr>
        <cdr:cNvPr id="5" name="CasellaDiTesto 4"/>
        <cdr:cNvSpPr txBox="1"/>
      </cdr:nvSpPr>
      <cdr:spPr>
        <a:xfrm xmlns:a="http://schemas.openxmlformats.org/drawingml/2006/main">
          <a:off x="3819525" y="228600"/>
          <a:ext cx="790575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0.82292</cdr:x>
      <cdr:y>0.38542</cdr:y>
    </cdr:from>
    <cdr:to>
      <cdr:x>0.83542</cdr:x>
      <cdr:y>0.40208</cdr:y>
    </cdr:to>
    <cdr:sp macro="" textlink="">
      <cdr:nvSpPr>
        <cdr:cNvPr id="6" name="CasellaDiTesto 5"/>
        <cdr:cNvSpPr txBox="1"/>
      </cdr:nvSpPr>
      <cdr:spPr>
        <a:xfrm xmlns:a="http://schemas.openxmlformats.org/drawingml/2006/main">
          <a:off x="3762375" y="1057275"/>
          <a:ext cx="5715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0.82917</cdr:x>
      <cdr:y>0.37847</cdr:y>
    </cdr:from>
    <cdr:to>
      <cdr:x>1</cdr:x>
      <cdr:y>0.58681</cdr:y>
    </cdr:to>
    <cdr:sp macro="" textlink="">
      <cdr:nvSpPr>
        <cdr:cNvPr id="7" name="CasellaDiTesto 6"/>
        <cdr:cNvSpPr txBox="1"/>
      </cdr:nvSpPr>
      <cdr:spPr>
        <a:xfrm xmlns:a="http://schemas.openxmlformats.org/drawingml/2006/main">
          <a:off x="3800475" y="1038225"/>
          <a:ext cx="7810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660E-D4FB-46A1-8FB6-61226F302814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E0B3-63B5-4782-9B98-F65ABCE26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5720" y="14285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IC SAN POLO </a:t>
            </a:r>
            <a:r>
              <a:rPr lang="it-IT" sz="1400" b="1" dirty="0" err="1" smtClean="0"/>
              <a:t>DI</a:t>
            </a:r>
            <a:r>
              <a:rPr lang="it-IT" sz="1400" b="1" dirty="0" smtClean="0"/>
              <a:t> PIAVE  -MONITORAGGIO  </a:t>
            </a:r>
            <a:r>
              <a:rPr lang="it-IT" sz="1400" b="1" dirty="0" smtClean="0"/>
              <a:t>ANNO </a:t>
            </a:r>
            <a:r>
              <a:rPr lang="it-IT" sz="1400" b="1" dirty="0" smtClean="0"/>
              <a:t>SCOLASTICO </a:t>
            </a:r>
            <a:r>
              <a:rPr lang="it-IT" sz="1400" b="1" dirty="0" smtClean="0"/>
              <a:t>2016_2017</a:t>
            </a:r>
            <a:endParaRPr lang="it-IT" sz="1400" dirty="0" smtClean="0"/>
          </a:p>
          <a:p>
            <a:r>
              <a:rPr lang="it-IT" sz="1400" b="1" dirty="0" smtClean="0"/>
              <a:t> </a:t>
            </a:r>
            <a:endParaRPr lang="it-IT" sz="1400" dirty="0" smtClean="0"/>
          </a:p>
          <a:p>
            <a:r>
              <a:rPr lang="it-IT" sz="1400" b="1" dirty="0" smtClean="0"/>
              <a:t> </a:t>
            </a:r>
            <a:endParaRPr lang="it-IT" sz="1400" dirty="0" smtClean="0"/>
          </a:p>
          <a:p>
            <a:r>
              <a:rPr lang="it-IT" sz="1400" b="1" dirty="0" smtClean="0"/>
              <a:t>Nell’anno scolastico 2016_2017 i docenti hanno partecipato a 2 incontri sulla valutazione tenuti rispettivamente dalla dott.ssa Cinzia </a:t>
            </a:r>
            <a:r>
              <a:rPr lang="it-IT" sz="1400" b="1" dirty="0" err="1" smtClean="0"/>
              <a:t>Mion</a:t>
            </a:r>
            <a:r>
              <a:rPr lang="it-IT" sz="1400" b="1" dirty="0" smtClean="0"/>
              <a:t> </a:t>
            </a:r>
            <a:r>
              <a:rPr lang="it-IT" sz="1400" b="1" dirty="0" smtClean="0"/>
              <a:t>il 3 ottobre e </a:t>
            </a:r>
            <a:r>
              <a:rPr lang="it-IT" sz="1400" b="1" dirty="0" smtClean="0"/>
              <a:t>dal dott. Raffaele </a:t>
            </a:r>
            <a:r>
              <a:rPr lang="it-IT" sz="1400" b="1" dirty="0" smtClean="0"/>
              <a:t>Iosa il 12 ottobre. </a:t>
            </a:r>
          </a:p>
          <a:p>
            <a:r>
              <a:rPr lang="it-IT" sz="1400" b="1" dirty="0" smtClean="0"/>
              <a:t>Gli </a:t>
            </a:r>
            <a:r>
              <a:rPr lang="it-IT" sz="1400" b="1" dirty="0" smtClean="0"/>
              <a:t>incontri organizzati come collegio tematico hanno affrontato la problematica legata alla valutazione.</a:t>
            </a:r>
            <a:endParaRPr lang="it-IT" sz="1400" dirty="0" smtClean="0"/>
          </a:p>
          <a:p>
            <a:r>
              <a:rPr lang="it-IT" b="1" dirty="0" smtClean="0"/>
              <a:t> </a:t>
            </a:r>
            <a:endParaRPr lang="it-IT" dirty="0" smtClean="0"/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2844" y="1643050"/>
          <a:ext cx="8786876" cy="500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19"/>
                <a:gridCol w="2196719"/>
                <a:gridCol w="2196719"/>
                <a:gridCol w="2196719"/>
              </a:tblGrid>
              <a:tr h="555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Times New Roman"/>
                          <a:cs typeface="Arial"/>
                        </a:rPr>
                        <a:t>Azioni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Times New Roman"/>
                          <a:cs typeface="Arial"/>
                        </a:rPr>
                        <a:t>Eventuali criticità rilevate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Times New Roman"/>
                          <a:cs typeface="Arial"/>
                        </a:rPr>
                        <a:t>Azione terminata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Times New Roman"/>
                          <a:cs typeface="Arial"/>
                        </a:rPr>
                        <a:t>Risultati monitoraggio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45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Times New Roman"/>
                          <a:cs typeface="Arial"/>
                        </a:rPr>
                        <a:t>Incontro sulla valutazione con la dott.ssa </a:t>
                      </a:r>
                      <a:r>
                        <a:rPr lang="it-IT" sz="1200" b="1" dirty="0" err="1">
                          <a:latin typeface="Calibri"/>
                          <a:ea typeface="Times New Roman"/>
                          <a:cs typeface="Arial"/>
                        </a:rPr>
                        <a:t>Mion</a:t>
                      </a:r>
                      <a:r>
                        <a:rPr lang="it-IT" sz="1200" b="1" dirty="0">
                          <a:latin typeface="Calibri"/>
                          <a:ea typeface="Times New Roman"/>
                          <a:cs typeface="Arial"/>
                        </a:rPr>
                        <a:t> (aspetto formativo della valutazione</a:t>
                      </a:r>
                      <a:r>
                        <a:rPr lang="it-IT" sz="1200" b="1" dirty="0" smtClean="0"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Times New Roman"/>
                          <a:cs typeface="Arial"/>
                        </a:rPr>
                        <a:t>Incontro con l’ispettore scolastico dr. Iosa  sulla valutazione (</a:t>
                      </a:r>
                      <a:r>
                        <a:rPr lang="it-IT" sz="1200" b="1" dirty="0" err="1">
                          <a:latin typeface="Calibri"/>
                          <a:ea typeface="Times New Roman"/>
                          <a:cs typeface="Arial"/>
                        </a:rPr>
                        <a:t>valutazione</a:t>
                      </a:r>
                      <a:r>
                        <a:rPr lang="it-IT" sz="1200" b="1" dirty="0">
                          <a:latin typeface="Calibri"/>
                          <a:ea typeface="Times New Roman"/>
                          <a:cs typeface="Arial"/>
                        </a:rPr>
                        <a:t> del percorso di apprendimento dei ragazzi considerando le diversità di partenza e di potenzialità)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Vedi </a:t>
                      </a:r>
                      <a:r>
                        <a:rPr lang="it-IT" sz="1200" b="1" dirty="0" err="1" smtClean="0">
                          <a:latin typeface="Calibri"/>
                          <a:ea typeface="Calibri"/>
                          <a:cs typeface="Times New Roman"/>
                        </a:rPr>
                        <a:t>power</a:t>
                      </a:r>
                      <a:r>
                        <a:rPr lang="it-IT" sz="12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200" b="1" dirty="0" err="1" smtClean="0">
                          <a:latin typeface="Calibri"/>
                          <a:ea typeface="Calibri"/>
                          <a:cs typeface="Times New Roman"/>
                        </a:rPr>
                        <a:t>point</a:t>
                      </a:r>
                      <a:endParaRPr lang="it-I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Calibri"/>
                          <a:ea typeface="Times New Roman"/>
                          <a:cs typeface="Arial"/>
                        </a:rPr>
                        <a:t>X</a:t>
                      </a: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Calibri"/>
                          <a:ea typeface="Times New Roman"/>
                          <a:cs typeface="Arial"/>
                        </a:rPr>
                        <a:t>Presentazione al collegio docenti di novembre 2016 dei risultati del  questionario redatto dai docenti dopo la partecipazione agli incontri di formazione sulla valutazione.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282" y="142853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Esprima una valutazione relativa all’intervento del dottor Iosa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afico 3"/>
          <p:cNvGraphicFramePr/>
          <p:nvPr/>
        </p:nvGraphicFramePr>
        <p:xfrm>
          <a:off x="500034" y="571480"/>
          <a:ext cx="8143932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357166"/>
            <a:ext cx="7858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Ritiene che gli incontri siano stati ben organizzati?</a:t>
            </a:r>
            <a:endParaRPr lang="it-IT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428596" y="1000108"/>
          <a:ext cx="828680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5720" y="214290"/>
            <a:ext cx="871540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 PROPONE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MIGLIORARE: </a:t>
            </a:r>
          </a:p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relatori</a:t>
            </a:r>
          </a:p>
          <a:p>
            <a:endParaRPr lang="it-IT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 ARGOMENTI VORREBBE APPROFONDIRE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come valutare gli apprendimenti in matematica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analizzare più a fondo gli stereotipi degli insegnanti nella valutazione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approfondire come rendere attiva l'attività in classe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gestione del gruppo classe, classi difficili, motivazione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didattica efficace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argomenti utili in modo più concreto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argomenti realmente utili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Approfondire l’aspetto della didattica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la valutazione legata alla pratica didattica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la programmazione 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i disabili a scuola, metodi e strategie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la valutazione formativa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insegnanti efficaci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molto utile la lezione frontale intervallata però da momenti di feed-back, simulazioni, lavori    </a:t>
            </a:r>
            <a:b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di gruppo 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buone pratiche </a:t>
            </a:r>
            <a:endParaRPr lang="it-IT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500042"/>
            <a:ext cx="814393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CHE MODO L’INCONTRO SAREBBE PIU’ EFFICACE?</a:t>
            </a:r>
          </a:p>
          <a:p>
            <a:endParaRPr lang="it-IT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200000"/>
              </a:lnSpc>
            </a:pPr>
            <a:r>
              <a:rPr lang="it-IT" sz="1400" dirty="0" smtClean="0"/>
              <a:t>- 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gruppi più piccoli con partecipazione più attiva 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risulterebbe più efficace una metodologia attiva, lo scambio, il confronto accompagnato alla fase nozionistica 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sarebbe bello che si stimolasse un lavoro di osservazione delle pratiche didattiche e dell'ambiente scolastico</a:t>
            </a:r>
            <a:b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- facendo più dibattiti 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attività </a:t>
            </a:r>
            <a:r>
              <a:rPr lang="it-IT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laboratoriale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prevedere momenti in cui l'insegnante porti propri esempi di situazioni difficili nelle quali ha dovuto valutare (per trattare l'argomento in modo ancora più pratico) </a:t>
            </a:r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500042"/>
            <a:ext cx="835824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QUANTI MOMENTI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INCONTRO AUSPICHEREBBE?</a:t>
            </a:r>
          </a:p>
          <a:p>
            <a:endParaRPr lang="it-IT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250000"/>
              </a:lnSpc>
            </a:pPr>
            <a:r>
              <a:rPr lang="it-IT" sz="1400" dirty="0" smtClean="0"/>
              <a:t>- 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quanti 2 (</a:t>
            </a:r>
            <a:r>
              <a:rPr lang="it-IT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insegnanti hanno messo la crocetta sulla quantità di incontri senza aggiungere altro)</a:t>
            </a:r>
          </a:p>
          <a:p>
            <a:pPr>
              <a:lnSpc>
                <a:spcPct val="250000"/>
              </a:lnSpc>
            </a:pP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periodici, mensili, a piccoli gruppi motivati 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aggiungerei un momento(in plesso, per dipartimenti) per portare questi incontri nella nostra realtà </a:t>
            </a:r>
            <a:r>
              <a:rPr lang="it-IT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….per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esempio le linee </a:t>
            </a:r>
            <a:r>
              <a:rPr lang="it-IT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guida…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confrontarci </a:t>
            </a:r>
          </a:p>
          <a:p>
            <a:pPr>
              <a:lnSpc>
                <a:spcPct val="250000"/>
              </a:lnSpc>
              <a:buFontTx/>
              <a:buChar char="-"/>
            </a:pPr>
            <a:r>
              <a:rPr lang="it-IT" sz="160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almeno 4 incontri ( 2 insegnanti hanno dato questa risposta)</a:t>
            </a:r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357166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QUANDO SAREBBBE OPPORTUNO REALIZZARLI?</a:t>
            </a:r>
          </a:p>
          <a:p>
            <a:endParaRPr lang="it-IT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200000"/>
              </a:lnSpc>
            </a:pPr>
            <a:r>
              <a:rPr lang="it-IT" sz="1400" dirty="0" smtClean="0"/>
              <a:t>- </a:t>
            </a: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quando (2 insegnati hanno segnato questa risposta senza aggiungere altro)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inizio del pomeriggio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it-IT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gennaio</a:t>
            </a: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durante l'anno scolastico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a settembre prima dell'inizio della scuola ( 9 insegnanti hanno dato questa preferenza) 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 giugno  ( 4 insegnanti hanno dato questa preferenza)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on </a:t>
            </a:r>
            <a:r>
              <a:rPr lang="it-IT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demand</a:t>
            </a: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 metà dell'anno scolastico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tutto l'anno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i primi due mesi dell'anno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marzo - aprile (2 insegnati hanno segnato questa risposta)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inizio o fine anno </a:t>
            </a:r>
          </a:p>
          <a:p>
            <a:pPr>
              <a:lnSpc>
                <a:spcPct val="200000"/>
              </a:lnSpc>
            </a:pPr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novembre (2 insegnati hanno segnato questa risposta)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85720" y="928670"/>
            <a:ext cx="8286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REPORT SUL QUESTIONARIO RELATIVO AGLI INCONTRI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FORMAZIONE INERENTI LA VALUTAZIONE</a:t>
            </a:r>
          </a:p>
          <a:p>
            <a:pPr algn="ctr"/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ottobre 2016 con la dott.ssa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Mion</a:t>
            </a:r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 ottobre 2016 con il dottor Iosa</a:t>
            </a:r>
          </a:p>
          <a:p>
            <a:pPr algn="ctr"/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 QUESTIONARI (raccolti ed elaborati)</a:t>
            </a:r>
          </a:p>
          <a:p>
            <a:pPr algn="ctr"/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500034" y="857232"/>
          <a:ext cx="392909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071802" y="42860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Plessi di appartenenza</a:t>
            </a:r>
            <a:endParaRPr lang="it-IT" b="1" dirty="0"/>
          </a:p>
        </p:txBody>
      </p:sp>
      <p:graphicFrame>
        <p:nvGraphicFramePr>
          <p:cNvPr id="6" name="Grafico 5"/>
          <p:cNvGraphicFramePr/>
          <p:nvPr/>
        </p:nvGraphicFramePr>
        <p:xfrm>
          <a:off x="4572000" y="928670"/>
          <a:ext cx="4214842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214282" y="3714752"/>
          <a:ext cx="4000528" cy="260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4643438" y="3643314"/>
          <a:ext cx="428628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57158" y="6429396"/>
            <a:ext cx="7572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insegnante ha segnato primaria San Polo e </a:t>
            </a:r>
            <a:r>
              <a:rPr lang="it-IT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Cimadolmo</a:t>
            </a:r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2910" y="500042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Ritieni che siano stati utili questi incontri?</a:t>
            </a:r>
            <a:endParaRPr lang="it-IT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571472" y="1000108"/>
          <a:ext cx="807249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2910" y="357166"/>
            <a:ext cx="7929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Esprima una valutazione relativa all’intervento della dott.ssa </a:t>
            </a:r>
            <a:r>
              <a:rPr lang="it-IT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Mion</a:t>
            </a:r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714348" y="1071546"/>
          <a:ext cx="764386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28596" y="6215082"/>
            <a:ext cx="58579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insegnante ha scritto che le informazioni erano semplici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71472" y="285729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Esprima una valutazione relativa all’intervento della dott.ssa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Mion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428596" y="857232"/>
          <a:ext cx="821537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285729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Esprima una valutazione relativa all’intervento della dott.ssa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Mion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Grafico 3"/>
          <p:cNvGraphicFramePr/>
          <p:nvPr/>
        </p:nvGraphicFramePr>
        <p:xfrm>
          <a:off x="357158" y="857232"/>
          <a:ext cx="821537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42910" y="6072206"/>
            <a:ext cx="742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insegnante ha scritto informazioni già conosciute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8596" y="285729"/>
            <a:ext cx="8715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Esprima una valutazione relativa all’intervento del dottor Iosa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428596" y="785794"/>
          <a:ext cx="807249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7158" y="285729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Esprima una valutazione relativa all’intervento del dottor Iosa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428596" y="785794"/>
          <a:ext cx="792961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Presentazione su schermo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Donatella</dc:creator>
  <cp:lastModifiedBy>Donatella</cp:lastModifiedBy>
  <cp:revision>24</cp:revision>
  <dcterms:created xsi:type="dcterms:W3CDTF">2016-11-13T16:03:30Z</dcterms:created>
  <dcterms:modified xsi:type="dcterms:W3CDTF">2017-12-14T15:57:28Z</dcterms:modified>
</cp:coreProperties>
</file>